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Metadata/LabelInfo.xml" ContentType="application/vnd.ms-office.classificationlabels+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3"/>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643C40-E432-453B-92F5-60AF84F2336E}" v="4" dt="2025-10-09T21:24:32.1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8" Type="http://schemas.microsoft.com/office/2016/11/relationships/changesInfo" Target="changesInfos/changesInfo1.xml"/><Relationship Id="rId9" Type="http://schemas.microsoft.com/office/2015/10/relationships/revisionInfo" Target="revisionInfo.xml"/><Relationship Id="rId10" Type="http://schemas.openxmlformats.org/officeDocument/2006/relationships/slide" Target="slides/slide2.xml"/><Relationship Id="rId11" Type="http://schemas.openxmlformats.org/officeDocument/2006/relationships/slide" Target="slides/slide3.xml"/><Relationship Id="rId12" Type="http://schemas.openxmlformats.org/officeDocument/2006/relationships/slide" Target="slides/slide4.xml"/><Relationship Id="rId13" Type="http://schemas.openxmlformats.org/officeDocument/2006/relationships/slide" Target="slides/slide5.xml"/><Relationship Id="rId14" Type="http://schemas.openxmlformats.org/officeDocument/2006/relationships/slide" Target="slides/slide6.xml"/><Relationship Id="rId15" Type="http://schemas.openxmlformats.org/officeDocument/2006/relationships/slide" Target="slides/slide7.xml"/><Relationship Id="rId16" Type="http://schemas.openxmlformats.org/officeDocument/2006/relationships/slide" Target="slides/slide8.xml"/><Relationship Id="rId17" Type="http://schemas.openxmlformats.org/officeDocument/2006/relationships/slide" Target="slides/slide9.xml"/><Relationship Id="rId18" Type="http://schemas.openxmlformats.org/officeDocument/2006/relationships/slide" Target="slides/slide10.xml"/><Relationship Id="rId19" Type="http://schemas.openxmlformats.org/officeDocument/2006/relationships/slide" Target="slides/slide11.xml"/><Relationship Id="rId20" Type="http://schemas.openxmlformats.org/officeDocument/2006/relationships/slide" Target="slides/slide12.xml"/><Relationship Id="rId21" Type="http://schemas.openxmlformats.org/officeDocument/2006/relationships/slide" Target="slides/slide13.xml"/><Relationship Id="rId22" Type="http://schemas.openxmlformats.org/officeDocument/2006/relationships/slide" Target="slides/slide14.xml"/><Relationship Id="rId23" Type="http://schemas.openxmlformats.org/officeDocument/2006/relationships/slide" Target="slides/slide15.xml"/><Relationship Id="rId24" Type="http://schemas.openxmlformats.org/officeDocument/2006/relationships/slide" Target="slides/slide16.xml"/><Relationship Id="rId25" Type="http://schemas.openxmlformats.org/officeDocument/2006/relationships/slide" Target="slides/slide17.xml"/><Relationship Id="rId26" Type="http://schemas.openxmlformats.org/officeDocument/2006/relationships/slide" Target="slides/slide18.xml"/><Relationship Id="rId27" Type="http://schemas.openxmlformats.org/officeDocument/2006/relationships/slide" Target="slides/slide19.xml"/><Relationship Id="rId28"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slide" Target="slides/slide30.xml"/><Relationship Id="rId39" Type="http://schemas.openxmlformats.org/officeDocument/2006/relationships/slide" Target="slides/slide31.xml"/><Relationship Id="rId40" Type="http://schemas.openxmlformats.org/officeDocument/2006/relationships/slide" Target="slides/slide32.xml"/><Relationship Id="rId41" Type="http://schemas.openxmlformats.org/officeDocument/2006/relationships/slide" Target="slides/slide33.xml"/><Relationship Id="rId42" Type="http://schemas.openxmlformats.org/officeDocument/2006/relationships/slide" Target="slides/slide34.xml"/><Relationship Id="rId43" Type="http://schemas.openxmlformats.org/officeDocument/2006/relationships/slide" Target="slides/slide35.xml"/><Relationship Id="rId44" Type="http://schemas.openxmlformats.org/officeDocument/2006/relationships/slide" Target="slides/slide36.xml"/><Relationship Id="rId45" Type="http://schemas.openxmlformats.org/officeDocument/2006/relationships/slide" Target="slides/slide37.xml"/><Relationship Id="rId46"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Cregg" userId="a4417ebc-d1f9-4266-8a6c-2c7f21bbea7f" providerId="ADAL" clId="{AF643C40-E432-453B-92F5-60AF84F2336E}"/>
    <pc:docChg chg="addSld modSld">
      <pc:chgData name="Daniel Cregg" userId="a4417ebc-d1f9-4266-8a6c-2c7f21bbea7f" providerId="ADAL" clId="{AF643C40-E432-453B-92F5-60AF84F2336E}" dt="2025-10-09T21:24:34.582" v="83" actId="6549"/>
      <pc:docMkLst>
        <pc:docMk/>
      </pc:docMkLst>
      <pc:sldChg chg="modSp new mod">
        <pc:chgData name="Daniel Cregg" userId="a4417ebc-d1f9-4266-8a6c-2c7f21bbea7f" providerId="ADAL" clId="{AF643C40-E432-453B-92F5-60AF84F2336E}" dt="2025-10-09T21:24:11.088" v="47" actId="20577"/>
        <pc:sldMkLst>
          <pc:docMk/>
          <pc:sldMk cId="3497088910" sldId="256"/>
        </pc:sldMkLst>
        <pc:spChg chg="mod">
          <ac:chgData name="Daniel Cregg" userId="a4417ebc-d1f9-4266-8a6c-2c7f21bbea7f" providerId="ADAL" clId="{AF643C40-E432-453B-92F5-60AF84F2336E}" dt="2025-10-09T21:24:03.176" v="22" actId="20577"/>
          <ac:spMkLst>
            <pc:docMk/>
            <pc:sldMk cId="3497088910" sldId="256"/>
            <ac:spMk id="2" creationId="{F2D37440-44C7-9EA2-81BB-0250D2A15B73}"/>
          </ac:spMkLst>
        </pc:spChg>
        <pc:spChg chg="mod">
          <ac:chgData name="Daniel Cregg" userId="a4417ebc-d1f9-4266-8a6c-2c7f21bbea7f" providerId="ADAL" clId="{AF643C40-E432-453B-92F5-60AF84F2336E}" dt="2025-10-09T21:24:11.088" v="47" actId="20577"/>
          <ac:spMkLst>
            <pc:docMk/>
            <pc:sldMk cId="3497088910" sldId="256"/>
            <ac:spMk id="3" creationId="{4397FD6A-9BDB-EFA7-CAB2-E629A2C9718C}"/>
          </ac:spMkLst>
        </pc:spChg>
      </pc:sldChg>
      <pc:sldChg chg="modSp new mod">
        <pc:chgData name="Daniel Cregg" userId="a4417ebc-d1f9-4266-8a6c-2c7f21bbea7f" providerId="ADAL" clId="{AF643C40-E432-453B-92F5-60AF84F2336E}" dt="2025-10-09T21:24:34.582" v="83" actId="6549"/>
        <pc:sldMkLst>
          <pc:docMk/>
          <pc:sldMk cId="1135524420" sldId="257"/>
        </pc:sldMkLst>
        <pc:spChg chg="mod">
          <ac:chgData name="Daniel Cregg" userId="a4417ebc-d1f9-4266-8a6c-2c7f21bbea7f" providerId="ADAL" clId="{AF643C40-E432-453B-92F5-60AF84F2336E}" dt="2025-10-09T21:24:19.752" v="60" actId="20577"/>
          <ac:spMkLst>
            <pc:docMk/>
            <pc:sldMk cId="1135524420" sldId="257"/>
            <ac:spMk id="2" creationId="{C30C990F-C0FF-6121-03C7-FCDD7E7BBDBB}"/>
          </ac:spMkLst>
        </pc:spChg>
        <pc:spChg chg="mod">
          <ac:chgData name="Daniel Cregg" userId="a4417ebc-d1f9-4266-8a6c-2c7f21bbea7f" providerId="ADAL" clId="{AF643C40-E432-453B-92F5-60AF84F2336E}" dt="2025-10-09T21:24:34.582" v="83" actId="6549"/>
          <ac:spMkLst>
            <pc:docMk/>
            <pc:sldMk cId="1135524420" sldId="257"/>
            <ac:spMk id="3" creationId="{5C7784A8-CFDD-8862-CFCD-414464AEBDF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7BD74-770C-8E8F-E120-C0DE2E13EF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C8DAC0F4-2938-282E-489F-77402428C9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43A2B8DC-D59B-3CB1-7CA1-9365560903DA}"/>
              </a:ext>
            </a:extLst>
          </p:cNvPr>
          <p:cNvSpPr>
            <a:spLocks noGrp="1"/>
          </p:cNvSpPr>
          <p:nvPr>
            <p:ph type="dt" sz="half" idx="10"/>
          </p:nvPr>
        </p:nvSpPr>
        <p:spPr/>
        <p:txBody>
          <a:bodyPr/>
          <a:lstStyle/>
          <a:p>
            <a:fld id="{44A5CEE2-6E65-48D0-90B9-EB2BBC28F974}" type="datetimeFigureOut">
              <a:rPr lang="en-IE" smtClean="0"/>
              <a:t>09/10/2025</a:t>
            </a:fld>
            <a:endParaRPr lang="en-IE"/>
          </a:p>
        </p:txBody>
      </p:sp>
      <p:sp>
        <p:nvSpPr>
          <p:cNvPr id="5" name="Footer Placeholder 4">
            <a:extLst>
              <a:ext uri="{FF2B5EF4-FFF2-40B4-BE49-F238E27FC236}">
                <a16:creationId xmlns:a16="http://schemas.microsoft.com/office/drawing/2014/main" id="{C4C9F888-14BD-2F90-BD7E-9B96301E68B4}"/>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3829C89B-5792-D408-B5D7-F1FE9193642F}"/>
              </a:ext>
            </a:extLst>
          </p:cNvPr>
          <p:cNvSpPr>
            <a:spLocks noGrp="1"/>
          </p:cNvSpPr>
          <p:nvPr>
            <p:ph type="sldNum" sz="quarter" idx="12"/>
          </p:nvPr>
        </p:nvSpPr>
        <p:spPr/>
        <p:txBody>
          <a:bodyPr/>
          <a:lstStyle/>
          <a:p>
            <a:fld id="{130627C6-651F-4714-B9C1-060194F0E4B7}" type="slidenum">
              <a:rPr lang="en-IE" smtClean="0"/>
              <a:t>‹#›</a:t>
            </a:fld>
            <a:endParaRPr lang="en-IE"/>
          </a:p>
        </p:txBody>
      </p:sp>
    </p:spTree>
    <p:extLst>
      <p:ext uri="{BB962C8B-B14F-4D97-AF65-F5344CB8AC3E}">
        <p14:creationId xmlns:p14="http://schemas.microsoft.com/office/powerpoint/2010/main" val="2251342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D2E88-8DF5-9050-4762-1E314092597C}"/>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C0F98EFA-6AA9-D2C5-6D83-ED1E8A328F6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B0591C13-F453-A3C2-1AA9-D00F55A9FC15}"/>
              </a:ext>
            </a:extLst>
          </p:cNvPr>
          <p:cNvSpPr>
            <a:spLocks noGrp="1"/>
          </p:cNvSpPr>
          <p:nvPr>
            <p:ph type="dt" sz="half" idx="10"/>
          </p:nvPr>
        </p:nvSpPr>
        <p:spPr/>
        <p:txBody>
          <a:bodyPr/>
          <a:lstStyle/>
          <a:p>
            <a:fld id="{44A5CEE2-6E65-48D0-90B9-EB2BBC28F974}" type="datetimeFigureOut">
              <a:rPr lang="en-IE" smtClean="0"/>
              <a:t>09/10/2025</a:t>
            </a:fld>
            <a:endParaRPr lang="en-IE"/>
          </a:p>
        </p:txBody>
      </p:sp>
      <p:sp>
        <p:nvSpPr>
          <p:cNvPr id="5" name="Footer Placeholder 4">
            <a:extLst>
              <a:ext uri="{FF2B5EF4-FFF2-40B4-BE49-F238E27FC236}">
                <a16:creationId xmlns:a16="http://schemas.microsoft.com/office/drawing/2014/main" id="{EBCFC658-79A7-5747-9C33-C2295EFD71BA}"/>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DD7BFBD6-2FBF-5F8A-CBFC-2CFD102E627C}"/>
              </a:ext>
            </a:extLst>
          </p:cNvPr>
          <p:cNvSpPr>
            <a:spLocks noGrp="1"/>
          </p:cNvSpPr>
          <p:nvPr>
            <p:ph type="sldNum" sz="quarter" idx="12"/>
          </p:nvPr>
        </p:nvSpPr>
        <p:spPr/>
        <p:txBody>
          <a:bodyPr/>
          <a:lstStyle/>
          <a:p>
            <a:fld id="{130627C6-651F-4714-B9C1-060194F0E4B7}" type="slidenum">
              <a:rPr lang="en-IE" smtClean="0"/>
              <a:t>‹#›</a:t>
            </a:fld>
            <a:endParaRPr lang="en-IE"/>
          </a:p>
        </p:txBody>
      </p:sp>
    </p:spTree>
    <p:extLst>
      <p:ext uri="{BB962C8B-B14F-4D97-AF65-F5344CB8AC3E}">
        <p14:creationId xmlns:p14="http://schemas.microsoft.com/office/powerpoint/2010/main" val="32587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8BCA1-CB3C-FDDF-3E28-06A065D8A4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D0C9F3B9-0D4D-E076-0DBE-3642292C26B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99059F-F7C4-C55C-D4D0-F0D585638F04}"/>
              </a:ext>
            </a:extLst>
          </p:cNvPr>
          <p:cNvSpPr>
            <a:spLocks noGrp="1"/>
          </p:cNvSpPr>
          <p:nvPr>
            <p:ph type="dt" sz="half" idx="10"/>
          </p:nvPr>
        </p:nvSpPr>
        <p:spPr/>
        <p:txBody>
          <a:bodyPr/>
          <a:lstStyle/>
          <a:p>
            <a:fld id="{44A5CEE2-6E65-48D0-90B9-EB2BBC28F974}" type="datetimeFigureOut">
              <a:rPr lang="en-IE" smtClean="0"/>
              <a:t>09/10/2025</a:t>
            </a:fld>
            <a:endParaRPr lang="en-IE"/>
          </a:p>
        </p:txBody>
      </p:sp>
      <p:sp>
        <p:nvSpPr>
          <p:cNvPr id="5" name="Footer Placeholder 4">
            <a:extLst>
              <a:ext uri="{FF2B5EF4-FFF2-40B4-BE49-F238E27FC236}">
                <a16:creationId xmlns:a16="http://schemas.microsoft.com/office/drawing/2014/main" id="{7B186AEC-2A64-8411-77E9-0323B1094D0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04192C13-0DF6-4A46-30C3-206E6469B1D4}"/>
              </a:ext>
            </a:extLst>
          </p:cNvPr>
          <p:cNvSpPr>
            <a:spLocks noGrp="1"/>
          </p:cNvSpPr>
          <p:nvPr>
            <p:ph type="sldNum" sz="quarter" idx="12"/>
          </p:nvPr>
        </p:nvSpPr>
        <p:spPr/>
        <p:txBody>
          <a:bodyPr/>
          <a:lstStyle/>
          <a:p>
            <a:fld id="{130627C6-651F-4714-B9C1-060194F0E4B7}" type="slidenum">
              <a:rPr lang="en-IE" smtClean="0"/>
              <a:t>‹#›</a:t>
            </a:fld>
            <a:endParaRPr lang="en-IE"/>
          </a:p>
        </p:txBody>
      </p:sp>
    </p:spTree>
    <p:extLst>
      <p:ext uri="{BB962C8B-B14F-4D97-AF65-F5344CB8AC3E}">
        <p14:creationId xmlns:p14="http://schemas.microsoft.com/office/powerpoint/2010/main" val="1474722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5AB97-4BB3-1976-0902-80A67B194433}"/>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9A884BF3-1653-41E6-3AE7-B43DD3246CF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33ECF0F9-07C7-DCEA-4A52-78BF208D4E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CA03F3CD-33A2-58EF-A2B6-3155CB6D3280}"/>
              </a:ext>
            </a:extLst>
          </p:cNvPr>
          <p:cNvSpPr>
            <a:spLocks noGrp="1"/>
          </p:cNvSpPr>
          <p:nvPr>
            <p:ph type="dt" sz="half" idx="10"/>
          </p:nvPr>
        </p:nvSpPr>
        <p:spPr/>
        <p:txBody>
          <a:bodyPr/>
          <a:lstStyle/>
          <a:p>
            <a:fld id="{44A5CEE2-6E65-48D0-90B9-EB2BBC28F974}" type="datetimeFigureOut">
              <a:rPr lang="en-IE" smtClean="0"/>
              <a:t>09/10/2025</a:t>
            </a:fld>
            <a:endParaRPr lang="en-IE"/>
          </a:p>
        </p:txBody>
      </p:sp>
      <p:sp>
        <p:nvSpPr>
          <p:cNvPr id="6" name="Footer Placeholder 5">
            <a:extLst>
              <a:ext uri="{FF2B5EF4-FFF2-40B4-BE49-F238E27FC236}">
                <a16:creationId xmlns:a16="http://schemas.microsoft.com/office/drawing/2014/main" id="{C9926457-C0F5-519F-7288-3F8FD225B8A0}"/>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13582587-58E4-EF2B-A838-5DD81E60F8E5}"/>
              </a:ext>
            </a:extLst>
          </p:cNvPr>
          <p:cNvSpPr>
            <a:spLocks noGrp="1"/>
          </p:cNvSpPr>
          <p:nvPr>
            <p:ph type="sldNum" sz="quarter" idx="12"/>
          </p:nvPr>
        </p:nvSpPr>
        <p:spPr/>
        <p:txBody>
          <a:bodyPr/>
          <a:lstStyle/>
          <a:p>
            <a:fld id="{130627C6-651F-4714-B9C1-060194F0E4B7}" type="slidenum">
              <a:rPr lang="en-IE" smtClean="0"/>
              <a:t>‹#›</a:t>
            </a:fld>
            <a:endParaRPr lang="en-IE"/>
          </a:p>
        </p:txBody>
      </p:sp>
    </p:spTree>
    <p:extLst>
      <p:ext uri="{BB962C8B-B14F-4D97-AF65-F5344CB8AC3E}">
        <p14:creationId xmlns:p14="http://schemas.microsoft.com/office/powerpoint/2010/main" val="1020798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DB3A6-D6B7-5203-01F9-01895E998B6A}"/>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142F37BF-7B7F-74EF-EE3C-D695E8485C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DBDB3D4-1BB1-AF7E-40C5-64E778F92D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DD3BC921-9555-E241-1465-804CD7B0C4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C4580C0-6CF6-945C-1504-239F7AB008A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1D50DBC6-A34D-EB10-028C-65FE2724E915}"/>
              </a:ext>
            </a:extLst>
          </p:cNvPr>
          <p:cNvSpPr>
            <a:spLocks noGrp="1"/>
          </p:cNvSpPr>
          <p:nvPr>
            <p:ph type="dt" sz="half" idx="10"/>
          </p:nvPr>
        </p:nvSpPr>
        <p:spPr/>
        <p:txBody>
          <a:bodyPr/>
          <a:lstStyle/>
          <a:p>
            <a:fld id="{44A5CEE2-6E65-48D0-90B9-EB2BBC28F974}" type="datetimeFigureOut">
              <a:rPr lang="en-IE" smtClean="0"/>
              <a:t>09/10/2025</a:t>
            </a:fld>
            <a:endParaRPr lang="en-IE"/>
          </a:p>
        </p:txBody>
      </p:sp>
      <p:sp>
        <p:nvSpPr>
          <p:cNvPr id="8" name="Footer Placeholder 7">
            <a:extLst>
              <a:ext uri="{FF2B5EF4-FFF2-40B4-BE49-F238E27FC236}">
                <a16:creationId xmlns:a16="http://schemas.microsoft.com/office/drawing/2014/main" id="{FD95949E-8297-7E4B-08A6-7F5D22199DDF}"/>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08A64FB8-37AF-F828-B8E5-B144B6556194}"/>
              </a:ext>
            </a:extLst>
          </p:cNvPr>
          <p:cNvSpPr>
            <a:spLocks noGrp="1"/>
          </p:cNvSpPr>
          <p:nvPr>
            <p:ph type="sldNum" sz="quarter" idx="12"/>
          </p:nvPr>
        </p:nvSpPr>
        <p:spPr/>
        <p:txBody>
          <a:bodyPr/>
          <a:lstStyle/>
          <a:p>
            <a:fld id="{130627C6-651F-4714-B9C1-060194F0E4B7}" type="slidenum">
              <a:rPr lang="en-IE" smtClean="0"/>
              <a:t>‹#›</a:t>
            </a:fld>
            <a:endParaRPr lang="en-IE"/>
          </a:p>
        </p:txBody>
      </p:sp>
    </p:spTree>
    <p:extLst>
      <p:ext uri="{BB962C8B-B14F-4D97-AF65-F5344CB8AC3E}">
        <p14:creationId xmlns:p14="http://schemas.microsoft.com/office/powerpoint/2010/main" val="1621479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08704-DFDE-CE6F-A7DC-89FF3376A2F8}"/>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ECC5D5D3-32A2-D568-3BBB-361355CF8ABF}"/>
              </a:ext>
            </a:extLst>
          </p:cNvPr>
          <p:cNvSpPr>
            <a:spLocks noGrp="1"/>
          </p:cNvSpPr>
          <p:nvPr>
            <p:ph type="dt" sz="half" idx="10"/>
          </p:nvPr>
        </p:nvSpPr>
        <p:spPr/>
        <p:txBody>
          <a:bodyPr/>
          <a:lstStyle/>
          <a:p>
            <a:fld id="{44A5CEE2-6E65-48D0-90B9-EB2BBC28F974}" type="datetimeFigureOut">
              <a:rPr lang="en-IE" smtClean="0"/>
              <a:t>09/10/2025</a:t>
            </a:fld>
            <a:endParaRPr lang="en-IE"/>
          </a:p>
        </p:txBody>
      </p:sp>
      <p:sp>
        <p:nvSpPr>
          <p:cNvPr id="4" name="Footer Placeholder 3">
            <a:extLst>
              <a:ext uri="{FF2B5EF4-FFF2-40B4-BE49-F238E27FC236}">
                <a16:creationId xmlns:a16="http://schemas.microsoft.com/office/drawing/2014/main" id="{1B36C9D4-D9FA-B627-5883-F92881543357}"/>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7BB348EB-A39A-6E2D-2E70-97CBEE3165B4}"/>
              </a:ext>
            </a:extLst>
          </p:cNvPr>
          <p:cNvSpPr>
            <a:spLocks noGrp="1"/>
          </p:cNvSpPr>
          <p:nvPr>
            <p:ph type="sldNum" sz="quarter" idx="12"/>
          </p:nvPr>
        </p:nvSpPr>
        <p:spPr/>
        <p:txBody>
          <a:bodyPr/>
          <a:lstStyle/>
          <a:p>
            <a:fld id="{130627C6-651F-4714-B9C1-060194F0E4B7}" type="slidenum">
              <a:rPr lang="en-IE" smtClean="0"/>
              <a:t>‹#›</a:t>
            </a:fld>
            <a:endParaRPr lang="en-IE"/>
          </a:p>
        </p:txBody>
      </p:sp>
    </p:spTree>
    <p:extLst>
      <p:ext uri="{BB962C8B-B14F-4D97-AF65-F5344CB8AC3E}">
        <p14:creationId xmlns:p14="http://schemas.microsoft.com/office/powerpoint/2010/main" val="3242164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58CF1C-7600-7AA7-28DA-A94FBDCD77D7}"/>
              </a:ext>
            </a:extLst>
          </p:cNvPr>
          <p:cNvSpPr>
            <a:spLocks noGrp="1"/>
          </p:cNvSpPr>
          <p:nvPr>
            <p:ph type="dt" sz="half" idx="10"/>
          </p:nvPr>
        </p:nvSpPr>
        <p:spPr/>
        <p:txBody>
          <a:bodyPr/>
          <a:lstStyle/>
          <a:p>
            <a:fld id="{44A5CEE2-6E65-48D0-90B9-EB2BBC28F974}" type="datetimeFigureOut">
              <a:rPr lang="en-IE" smtClean="0"/>
              <a:t>09/10/2025</a:t>
            </a:fld>
            <a:endParaRPr lang="en-IE"/>
          </a:p>
        </p:txBody>
      </p:sp>
      <p:sp>
        <p:nvSpPr>
          <p:cNvPr id="3" name="Footer Placeholder 2">
            <a:extLst>
              <a:ext uri="{FF2B5EF4-FFF2-40B4-BE49-F238E27FC236}">
                <a16:creationId xmlns:a16="http://schemas.microsoft.com/office/drawing/2014/main" id="{0EF5CE0B-3FAC-4C1F-1590-8702CD5C5018}"/>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565BD2B3-77D9-BED2-0A4F-1F22210170D8}"/>
              </a:ext>
            </a:extLst>
          </p:cNvPr>
          <p:cNvSpPr>
            <a:spLocks noGrp="1"/>
          </p:cNvSpPr>
          <p:nvPr>
            <p:ph type="sldNum" sz="quarter" idx="12"/>
          </p:nvPr>
        </p:nvSpPr>
        <p:spPr/>
        <p:txBody>
          <a:bodyPr/>
          <a:lstStyle/>
          <a:p>
            <a:fld id="{130627C6-651F-4714-B9C1-060194F0E4B7}" type="slidenum">
              <a:rPr lang="en-IE" smtClean="0"/>
              <a:t>‹#›</a:t>
            </a:fld>
            <a:endParaRPr lang="en-IE"/>
          </a:p>
        </p:txBody>
      </p:sp>
    </p:spTree>
    <p:extLst>
      <p:ext uri="{BB962C8B-B14F-4D97-AF65-F5344CB8AC3E}">
        <p14:creationId xmlns:p14="http://schemas.microsoft.com/office/powerpoint/2010/main" val="2347684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4A86B-219A-38F9-6AC4-EBBAD9BF82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8D039B15-F543-73EC-F19E-853DC09151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498B2DEC-A277-86D0-2C7A-B6DDA33D8F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CD90A1-4C2E-09C1-EE3F-56FC94765E2E}"/>
              </a:ext>
            </a:extLst>
          </p:cNvPr>
          <p:cNvSpPr>
            <a:spLocks noGrp="1"/>
          </p:cNvSpPr>
          <p:nvPr>
            <p:ph type="dt" sz="half" idx="10"/>
          </p:nvPr>
        </p:nvSpPr>
        <p:spPr/>
        <p:txBody>
          <a:bodyPr/>
          <a:lstStyle/>
          <a:p>
            <a:fld id="{44A5CEE2-6E65-48D0-90B9-EB2BBC28F974}" type="datetimeFigureOut">
              <a:rPr lang="en-IE" smtClean="0"/>
              <a:t>09/10/2025</a:t>
            </a:fld>
            <a:endParaRPr lang="en-IE"/>
          </a:p>
        </p:txBody>
      </p:sp>
      <p:sp>
        <p:nvSpPr>
          <p:cNvPr id="6" name="Footer Placeholder 5">
            <a:extLst>
              <a:ext uri="{FF2B5EF4-FFF2-40B4-BE49-F238E27FC236}">
                <a16:creationId xmlns:a16="http://schemas.microsoft.com/office/drawing/2014/main" id="{DB39F80E-2234-2450-2348-F356744BC079}"/>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6D3B14E8-421E-7389-B35E-E446D122D8F9}"/>
              </a:ext>
            </a:extLst>
          </p:cNvPr>
          <p:cNvSpPr>
            <a:spLocks noGrp="1"/>
          </p:cNvSpPr>
          <p:nvPr>
            <p:ph type="sldNum" sz="quarter" idx="12"/>
          </p:nvPr>
        </p:nvSpPr>
        <p:spPr/>
        <p:txBody>
          <a:bodyPr/>
          <a:lstStyle/>
          <a:p>
            <a:fld id="{130627C6-651F-4714-B9C1-060194F0E4B7}" type="slidenum">
              <a:rPr lang="en-IE" smtClean="0"/>
              <a:t>‹#›</a:t>
            </a:fld>
            <a:endParaRPr lang="en-IE"/>
          </a:p>
        </p:txBody>
      </p:sp>
    </p:spTree>
    <p:extLst>
      <p:ext uri="{BB962C8B-B14F-4D97-AF65-F5344CB8AC3E}">
        <p14:creationId xmlns:p14="http://schemas.microsoft.com/office/powerpoint/2010/main" val="3414599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72AEB-9ABC-699D-8ED1-24DB3B7DDD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3D8D49E0-4992-3F72-A0C2-BEC20CEE0E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20DAA23C-76DC-DCB8-6D0D-CBCB6771FD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DE669A-F5FE-5956-03E8-88DAB4E2A37D}"/>
              </a:ext>
            </a:extLst>
          </p:cNvPr>
          <p:cNvSpPr>
            <a:spLocks noGrp="1"/>
          </p:cNvSpPr>
          <p:nvPr>
            <p:ph type="dt" sz="half" idx="10"/>
          </p:nvPr>
        </p:nvSpPr>
        <p:spPr/>
        <p:txBody>
          <a:bodyPr/>
          <a:lstStyle/>
          <a:p>
            <a:fld id="{44A5CEE2-6E65-48D0-90B9-EB2BBC28F974}" type="datetimeFigureOut">
              <a:rPr lang="en-IE" smtClean="0"/>
              <a:t>09/10/2025</a:t>
            </a:fld>
            <a:endParaRPr lang="en-IE"/>
          </a:p>
        </p:txBody>
      </p:sp>
      <p:sp>
        <p:nvSpPr>
          <p:cNvPr id="6" name="Footer Placeholder 5">
            <a:extLst>
              <a:ext uri="{FF2B5EF4-FFF2-40B4-BE49-F238E27FC236}">
                <a16:creationId xmlns:a16="http://schemas.microsoft.com/office/drawing/2014/main" id="{7A759012-7CE0-2E93-D1A5-7734A5FD3939}"/>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D9AE601F-C9CF-B0D3-A549-4C3DDAD54BAD}"/>
              </a:ext>
            </a:extLst>
          </p:cNvPr>
          <p:cNvSpPr>
            <a:spLocks noGrp="1"/>
          </p:cNvSpPr>
          <p:nvPr>
            <p:ph type="sldNum" sz="quarter" idx="12"/>
          </p:nvPr>
        </p:nvSpPr>
        <p:spPr/>
        <p:txBody>
          <a:bodyPr/>
          <a:lstStyle/>
          <a:p>
            <a:fld id="{130627C6-651F-4714-B9C1-060194F0E4B7}" type="slidenum">
              <a:rPr lang="en-IE" smtClean="0"/>
              <a:t>‹#›</a:t>
            </a:fld>
            <a:endParaRPr lang="en-IE"/>
          </a:p>
        </p:txBody>
      </p:sp>
    </p:spTree>
    <p:extLst>
      <p:ext uri="{BB962C8B-B14F-4D97-AF65-F5344CB8AC3E}">
        <p14:creationId xmlns:p14="http://schemas.microsoft.com/office/powerpoint/2010/main" val="1127075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F9877-091A-2D55-1883-9FD7515D87B9}"/>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C6BE438E-D914-88C4-220B-7086E7CD36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07576220-DDB0-FE7C-3FC8-DD8985BECFF9}"/>
              </a:ext>
            </a:extLst>
          </p:cNvPr>
          <p:cNvSpPr>
            <a:spLocks noGrp="1"/>
          </p:cNvSpPr>
          <p:nvPr>
            <p:ph type="dt" sz="half" idx="10"/>
          </p:nvPr>
        </p:nvSpPr>
        <p:spPr/>
        <p:txBody>
          <a:bodyPr/>
          <a:lstStyle/>
          <a:p>
            <a:fld id="{44A5CEE2-6E65-48D0-90B9-EB2BBC28F974}" type="datetimeFigureOut">
              <a:rPr lang="en-IE" smtClean="0"/>
              <a:t>09/10/2025</a:t>
            </a:fld>
            <a:endParaRPr lang="en-IE"/>
          </a:p>
        </p:txBody>
      </p:sp>
      <p:sp>
        <p:nvSpPr>
          <p:cNvPr id="5" name="Footer Placeholder 4">
            <a:extLst>
              <a:ext uri="{FF2B5EF4-FFF2-40B4-BE49-F238E27FC236}">
                <a16:creationId xmlns:a16="http://schemas.microsoft.com/office/drawing/2014/main" id="{7C09C4C0-8988-D40C-2EEE-9174B6BE225C}"/>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41EFCD6A-DA8E-B88C-FDE6-C5CE5236919B}"/>
              </a:ext>
            </a:extLst>
          </p:cNvPr>
          <p:cNvSpPr>
            <a:spLocks noGrp="1"/>
          </p:cNvSpPr>
          <p:nvPr>
            <p:ph type="sldNum" sz="quarter" idx="12"/>
          </p:nvPr>
        </p:nvSpPr>
        <p:spPr/>
        <p:txBody>
          <a:bodyPr/>
          <a:lstStyle/>
          <a:p>
            <a:fld id="{130627C6-651F-4714-B9C1-060194F0E4B7}" type="slidenum">
              <a:rPr lang="en-IE" smtClean="0"/>
              <a:t>‹#›</a:t>
            </a:fld>
            <a:endParaRPr lang="en-IE"/>
          </a:p>
        </p:txBody>
      </p:sp>
    </p:spTree>
    <p:extLst>
      <p:ext uri="{BB962C8B-B14F-4D97-AF65-F5344CB8AC3E}">
        <p14:creationId xmlns:p14="http://schemas.microsoft.com/office/powerpoint/2010/main" val="4196826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C765AD-C417-976E-FAE2-D175648ACAD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5F1CBEEC-E0B4-1E7E-5168-CA337DF4BC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8297D147-C52B-1381-F244-C715759166BC}"/>
              </a:ext>
            </a:extLst>
          </p:cNvPr>
          <p:cNvSpPr>
            <a:spLocks noGrp="1"/>
          </p:cNvSpPr>
          <p:nvPr>
            <p:ph type="dt" sz="half" idx="10"/>
          </p:nvPr>
        </p:nvSpPr>
        <p:spPr/>
        <p:txBody>
          <a:bodyPr/>
          <a:lstStyle/>
          <a:p>
            <a:fld id="{44A5CEE2-6E65-48D0-90B9-EB2BBC28F974}" type="datetimeFigureOut">
              <a:rPr lang="en-IE" smtClean="0"/>
              <a:t>09/10/2025</a:t>
            </a:fld>
            <a:endParaRPr lang="en-IE"/>
          </a:p>
        </p:txBody>
      </p:sp>
      <p:sp>
        <p:nvSpPr>
          <p:cNvPr id="5" name="Footer Placeholder 4">
            <a:extLst>
              <a:ext uri="{FF2B5EF4-FFF2-40B4-BE49-F238E27FC236}">
                <a16:creationId xmlns:a16="http://schemas.microsoft.com/office/drawing/2014/main" id="{7D4108D3-012B-6D6A-0D5B-59B77E2219B7}"/>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C4E96939-C830-124A-BFEE-6DCBE91F0802}"/>
              </a:ext>
            </a:extLst>
          </p:cNvPr>
          <p:cNvSpPr>
            <a:spLocks noGrp="1"/>
          </p:cNvSpPr>
          <p:nvPr>
            <p:ph type="sldNum" sz="quarter" idx="12"/>
          </p:nvPr>
        </p:nvSpPr>
        <p:spPr/>
        <p:txBody>
          <a:bodyPr/>
          <a:lstStyle/>
          <a:p>
            <a:fld id="{130627C6-651F-4714-B9C1-060194F0E4B7}" type="slidenum">
              <a:rPr lang="en-IE" smtClean="0"/>
              <a:t>‹#›</a:t>
            </a:fld>
            <a:endParaRPr lang="en-IE"/>
          </a:p>
        </p:txBody>
      </p:sp>
    </p:spTree>
    <p:extLst>
      <p:ext uri="{BB962C8B-B14F-4D97-AF65-F5344CB8AC3E}">
        <p14:creationId xmlns:p14="http://schemas.microsoft.com/office/powerpoint/2010/main" val="273407950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3CD8D4-F5C3-0B73-F650-0212DED17F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F054274A-DC38-0EF2-2A2F-B9C1ED2F24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C54D09B4-CDB1-3BA3-3E9E-247C5C7981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4A5CEE2-6E65-48D0-90B9-EB2BBC28F974}" type="datetimeFigureOut">
              <a:rPr lang="en-IE" smtClean="0"/>
              <a:t>09/10/2025</a:t>
            </a:fld>
            <a:endParaRPr lang="en-IE"/>
          </a:p>
        </p:txBody>
      </p:sp>
      <p:sp>
        <p:nvSpPr>
          <p:cNvPr id="5" name="Footer Placeholder 4">
            <a:extLst>
              <a:ext uri="{FF2B5EF4-FFF2-40B4-BE49-F238E27FC236}">
                <a16:creationId xmlns:a16="http://schemas.microsoft.com/office/drawing/2014/main" id="{A7C95F35-2780-7753-AC5E-CE5B046134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E"/>
          </a:p>
        </p:txBody>
      </p:sp>
      <p:sp>
        <p:nvSpPr>
          <p:cNvPr id="6" name="Slide Number Placeholder 5">
            <a:extLst>
              <a:ext uri="{FF2B5EF4-FFF2-40B4-BE49-F238E27FC236}">
                <a16:creationId xmlns:a16="http://schemas.microsoft.com/office/drawing/2014/main" id="{3B851B3B-DF87-9B31-6232-5C1188F2AF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30627C6-651F-4714-B9C1-060194F0E4B7}" type="slidenum">
              <a:rPr lang="en-IE" smtClean="0"/>
              <a:t>‹#›</a:t>
            </a:fld>
            <a:endParaRPr lang="en-IE"/>
          </a:p>
        </p:txBody>
      </p:sp>
    </p:spTree>
    <p:extLst>
      <p:ext uri="{BB962C8B-B14F-4D97-AF65-F5344CB8AC3E}">
        <p14:creationId xmlns:p14="http://schemas.microsoft.com/office/powerpoint/2010/main" val="2671947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p:txBody>
          <a:bodyPr>
            <a:normAutofit/>
          </a:bodyPr>
          <a:lstStyle/>
          <a:p>
            <a:r>
              <a:t>What AI-Assisted Programming Actually Is</a:t>
            </a:r>
          </a:p>
        </p:txBody>
      </p:sp>
      <p:sp>
        <p:nvSpPr>
          <p:cNvPr id="3" name="Subtitle 2"/>
          <p:cNvSpPr>
            <a:spLocks noGrp="1"/>
          </p:cNvSpPr>
          <p:nvPr>
            <p:ph type="subTitle" idx="1"/>
          </p:nvPr>
        </p:nvSpPr>
        <p:spPr/>
        <p:txBody>
          <a:bodyPr/>
          <a:lstStyle/>
          <a:p>
            <a:r>
              <a:t>What is actually happening when it writes code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A question you already know the answer to</a:t>
            </a:r>
          </a:p>
        </p:txBody>
      </p:sp>
      <p:sp>
        <p:nvSpPr>
          <p:cNvPr id="3" name="Content Placeholder 2"/>
          <p:cNvSpPr>
            <a:spLocks noGrp="1"/>
          </p:cNvSpPr>
          <p:nvPr>
            <p:ph idx="1"/>
          </p:nvPr>
        </p:nvSpPr>
        <p:spPr>
          <a:xfrm>
            <a:off x="838200" y="1825625"/>
            <a:ext cx="10515600" cy="475488"/>
          </a:xfrm>
        </p:spPr>
        <p:txBody>
          <a:bodyPr>
            <a:normAutofit/>
          </a:bodyPr>
          <a:lstStyle/>
          <a:p>
            <a:pPr marL="0" indent="0">
              <a:buNone/>
            </a:pPr>
            <a:r>
              <a:t>You type a function name. The assistant writes the body.</a:t>
            </a:r>
          </a:p>
        </p:txBody>
      </p:sp>
      <p:sp>
        <p:nvSpPr>
          <p:cNvPr id="4" name="Code 4" descr="Code, python, no-parse"/>
          <p:cNvSpPr/>
          <p:nvPr/>
        </p:nvSpPr>
        <p:spPr>
          <a:xfrm>
            <a:off x="929640" y="2483993"/>
            <a:ext cx="5394960" cy="548639"/>
          </a:xfrm>
          <a:prstGeom prst="roundRect">
            <a:avLst>
              <a:gd name="adj" fmla="val 13333"/>
            </a:avLst>
          </a:prstGeom>
          <a:solidFill>
            <a:srgbClr val="1E1E1E"/>
          </a:solidFill>
          <a:ln>
            <a:noFill/>
          </a:ln>
          <a:effectLst/>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noAutofit/>
          </a:bodyPr>
          <a:lstStyle/>
          <a:p>
            <a:pPr algn="l">
              <a:lnSpc>
                <a:spcPct val="100000"/>
              </a:lnSpc>
              <a:spcBef>
                <a:spcPts val="0"/>
              </a:spcBef>
            </a:pPr>
            <a:r>
              <a:rPr sz="2400">
                <a:solidFill>
                  <a:srgbClr val="569CD6"/>
                </a:solidFill>
                <a:latin typeface="Consolas"/>
              </a:rPr>
              <a:t>def</a:t>
            </a:r>
            <a:r>
              <a:rPr sz="2400">
                <a:solidFill>
                  <a:srgbClr val="D4D4D4"/>
                </a:solidFill>
                <a:latin typeface="Consolas"/>
              </a:rPr>
              <a:t> </a:t>
            </a:r>
            <a:r>
              <a:rPr sz="2400">
                <a:solidFill>
                  <a:srgbClr val="DCDCAA"/>
                </a:solidFill>
                <a:latin typeface="Consolas"/>
              </a:rPr>
              <a:t>calculate_median</a:t>
            </a:r>
            <a:r>
              <a:rPr sz="2400">
                <a:solidFill>
                  <a:srgbClr val="D4D4D4"/>
                </a:solidFill>
                <a:latin typeface="Consolas"/>
              </a:rPr>
              <a:t>(</a:t>
            </a:r>
            <a:r>
              <a:rPr sz="2400">
                <a:solidFill>
                  <a:srgbClr val="9CDCFE"/>
                </a:solidFill>
                <a:latin typeface="Consolas"/>
              </a:rPr>
              <a:t>numbers</a:t>
            </a:r>
            <a:r>
              <a:rPr sz="2400">
                <a:solidFill>
                  <a:srgbClr val="D4D4D4"/>
                </a:solidFill>
                <a:latin typeface="Consolas"/>
              </a:rPr>
              <a:t>):</a:t>
            </a:r>
          </a:p>
        </p:txBody>
      </p:sp>
      <p:sp>
        <p:nvSpPr>
          <p:cNvPr id="5" name="Text 5"/>
          <p:cNvSpPr txBox="1"/>
          <p:nvPr/>
        </p:nvSpPr>
        <p:spPr>
          <a:xfrm>
            <a:off x="838200" y="3215512"/>
            <a:ext cx="10515600" cy="2961451"/>
          </a:xfrm>
          <a:prstGeom prst="rect">
            <a:avLst/>
          </a:prstGeom>
          <a:noFill/>
        </p:spPr>
        <p:txBody>
          <a:bodyPr wrap="square">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r>
              <a:t>How did it know?</a:t>
            </a:r>
          </a:p>
          <a:p>
            <a:pPr/>
            <a:r>
              <a:t>And why is it sometimes </a:t>
            </a:r>
            <a:r>
              <a:rPr b="1"/>
              <a:t>confidently, fluently wrong</a:t>
            </a:r>
            <a: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The one idea</a:t>
            </a:r>
          </a:p>
        </p:txBody>
      </p:sp>
      <p:sp>
        <p:nvSpPr>
          <p:cNvPr id="3" name="Content Placeholder 2"/>
          <p:cNvSpPr>
            <a:spLocks noGrp="1"/>
          </p:cNvSpPr>
          <p:nvPr>
            <p:ph idx="1"/>
          </p:nvPr>
        </p:nvSpPr>
        <p:spPr>
          <a:xfrm>
            <a:off x="838200" y="1825625"/>
            <a:ext cx="10515600" cy="4351338"/>
          </a:xfrm>
        </p:spPr>
        <p:txBody>
          <a:bodyPr>
            <a:normAutofit/>
          </a:bodyPr>
          <a:lstStyle/>
          <a:p>
            <a:pPr marL="0" indent="0">
              <a:buNone/>
            </a:pPr>
            <a:r>
              <a:rPr b="1"/>
              <a:t>It is not looking anything up. It is </a:t>
            </a:r>
            <a:r>
              <a:rPr b="1" i="1"/>
              <a:t>predicting the next token</a:t>
            </a:r>
            <a:r>
              <a:rPr b="1"/>
              <a:t>, over and over, based on everything it has seen so far.</a:t>
            </a:r>
          </a:p>
          <a:p>
            <a:pPr/>
            <a:r>
              <a:t>Astonishing output and confident nonsense come from the </a:t>
            </a:r>
            <a:r>
              <a:rPr b="1"/>
              <a:t>same</a:t>
            </a:r>
            <a:r>
              <a:t> mechanism</a:t>
            </a:r>
          </a:p>
          <a:p>
            <a:pPr/>
            <a:r>
              <a:t>Nothing in it checks whether the answer is true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Agenda</a:t>
            </a:r>
          </a:p>
        </p:txBody>
      </p:sp>
      <p:sp>
        <p:nvSpPr>
          <p:cNvPr id="3" name="Content Placeholder 2"/>
          <p:cNvSpPr>
            <a:spLocks noGrp="1"/>
          </p:cNvSpPr>
          <p:nvPr>
            <p:ph idx="1"/>
          </p:nvPr>
        </p:nvSpPr>
        <p:spPr>
          <a:xfrm>
            <a:off x="838200" y="1825625"/>
            <a:ext cx="10515600" cy="4351338"/>
          </a:xfrm>
        </p:spPr>
        <p:txBody>
          <a:bodyPr>
            <a:normAutofit/>
          </a:bodyPr>
          <a:lstStyle/>
          <a:p>
            <a:pPr/>
            <a:r>
              <a:rPr b="1"/>
              <a:t>Part 1 — what it is</a:t>
            </a:r>
          </a:p>
          <a:p>
            <a:pPr lvl="1"/>
            <a:r>
              <a:t>Prediction, not retrieval, and what follows from it</a:t>
            </a:r>
          </a:p>
          <a:p>
            <a:pPr lvl="1"/>
            <a:r>
              <a:t>The shapes these tools come in, and what each may touch</a:t>
            </a:r>
          </a:p>
          <a:p>
            <a:pPr lvl="1"/>
            <a:r>
              <a:t>What they are genuinely good at; where they fail, predictably</a:t>
            </a:r>
          </a:p>
          <a:p>
            <a:pPr lvl="1"/>
            <a:r>
              <a:t>What the job becomes</a:t>
            </a:r>
          </a:p>
          <a:p>
            <a:pPr/>
            <a:r>
              <a:rPr b="1"/>
              <a:t>Part 2 — how it works</a:t>
            </a:r>
          </a:p>
          <a:p>
            <a:pPr lvl="1"/>
            <a:r>
              <a:t>Tokens, the context window, and why it does not remember</a:t>
            </a:r>
          </a:p>
          <a:p>
            <a:pPr lvl="1"/>
            <a:r>
              <a:t>Why it wrote the fictional function, and when it will admit it</a:t>
            </a:r>
          </a:p>
          <a:p>
            <a:pPr lvl="1"/>
            <a:r>
              <a:t>A second case: explaining code it cannot see</a:t>
            </a:r>
          </a:p>
          <a:p>
            <a:pPr lvl="1"/>
            <a:r>
              <a:t>An activity on your own laptop, then the mistakes to avoid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What follows from prediction</a:t>
            </a:r>
          </a:p>
        </p:txBody>
      </p:sp>
      <p:grpSp>
        <p:nvGrpSpPr>
          <p:cNvPr id="4" name="Flow diagram"/>
          <p:cNvGrpSpPr/>
          <p:nvPr/>
        </p:nvGrpSpPr>
        <p:grpSpPr>
          <a:xfrm>
            <a:off x="0" y="0"/>
            <a:ext cx="11262360" cy="2941193"/>
            <a:chOff x="0" y="0"/>
            <a:chExt cx="11262360" cy="2941193"/>
          </a:xfrm>
        </p:grpSpPr>
        <p:sp>
          <p:nvSpPr>
            <p:cNvPr id="5" name="Step 1"/>
            <p:cNvSpPr/>
            <p:nvPr/>
          </p:nvSpPr>
          <p:spPr>
            <a:xfrm>
              <a:off x="929640" y="1825625"/>
              <a:ext cx="3169920" cy="1115568"/>
            </a:xfrm>
            <a:prstGeom prst="roundRect">
              <a:avLst/>
            </a:prstGeom>
            <a:solidFill>
              <a:schemeClr val="bg1"/>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54864" bIns="54864">
              <a:noAutofit/>
            </a:bodyPr>
            <a:lstStyle/>
            <a:p>
              <a:pPr algn="l"/>
              <a:r>
                <a:rPr sz="1400" b="1">
                  <a:solidFill>
                    <a:schemeClr val="accent1"/>
                  </a:solidFill>
                </a:rPr>
                <a:t>01</a:t>
              </a:r>
            </a:p>
            <a:p>
              <a:pPr algn="l"/>
              <a:r>
                <a:rPr sz="2000">
                  <a:solidFill>
                    <a:schemeClr val="tx1"/>
                  </a:solidFill>
                </a:rPr>
                <a:t>Reads everything in its context</a:t>
              </a:r>
            </a:p>
          </p:txBody>
        </p:sp>
        <p:sp>
          <p:nvSpPr>
            <p:cNvPr id="6" name="Step 2"/>
            <p:cNvSpPr/>
            <p:nvPr/>
          </p:nvSpPr>
          <p:spPr>
            <a:xfrm>
              <a:off x="4511040" y="1825625"/>
              <a:ext cx="3169920" cy="1115568"/>
            </a:xfrm>
            <a:prstGeom prst="roundRect">
              <a:avLst/>
            </a:prstGeom>
            <a:solidFill>
              <a:schemeClr val="bg1"/>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54864" bIns="54864">
              <a:noAutofit/>
            </a:bodyPr>
            <a:lstStyle/>
            <a:p>
              <a:pPr algn="l"/>
              <a:r>
                <a:rPr sz="1400" b="1">
                  <a:solidFill>
                    <a:schemeClr val="accent1"/>
                  </a:solidFill>
                </a:rPr>
                <a:t>02</a:t>
              </a:r>
            </a:p>
            <a:p>
              <a:pPr algn="l"/>
              <a:r>
                <a:rPr sz="2000">
                  <a:solidFill>
                    <a:schemeClr val="tx1"/>
                  </a:solidFill>
                </a:rPr>
                <a:t>Predicts the most plausible next piece</a:t>
              </a:r>
            </a:p>
          </p:txBody>
        </p:sp>
        <p:sp>
          <p:nvSpPr>
            <p:cNvPr id="7" name="Step 3"/>
            <p:cNvSpPr/>
            <p:nvPr/>
          </p:nvSpPr>
          <p:spPr>
            <a:xfrm>
              <a:off x="8092440" y="1825625"/>
              <a:ext cx="3169920" cy="1115568"/>
            </a:xfrm>
            <a:prstGeom prst="roundRect">
              <a:avLst/>
            </a:prstGeom>
            <a:solidFill>
              <a:schemeClr val="bg1"/>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54864" bIns="54864">
              <a:noAutofit/>
            </a:bodyPr>
            <a:lstStyle/>
            <a:p>
              <a:pPr algn="l"/>
              <a:r>
                <a:rPr sz="1400" b="1">
                  <a:solidFill>
                    <a:schemeClr val="accent1"/>
                  </a:solidFill>
                </a:rPr>
                <a:t>03</a:t>
              </a:r>
            </a:p>
            <a:p>
              <a:pPr algn="l"/>
              <a:r>
                <a:rPr sz="2000">
                  <a:solidFill>
                    <a:schemeClr val="tx1"/>
                  </a:solidFill>
                </a:rPr>
                <a:t>Appends it, and repeats</a:t>
              </a:r>
            </a:p>
          </p:txBody>
        </p:sp>
        <p:cxnSp>
          <p:nvCxnSpPr>
            <p:cNvPr id="8" name="Connector 7"/>
            <p:cNvCxnSpPr>
              <a:stCxn id="5" idx="3"/>
              <a:endCxn id="6" idx="1"/>
            </p:cNvCxnSpPr>
            <p:nvPr/>
          </p:nvCxnSpPr>
          <p:spPr>
            <a:xfrm flipV="1">
              <a:off x="4099560" y="2383409"/>
              <a:ext cx="411480" cy="0"/>
            </a:xfrm>
            <a:prstGeom prst="line">
              <a:avLst/>
            </a:prstGeom>
            <a:ln w="254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cxnSp>
          <p:nvCxnSpPr>
            <p:cNvPr id="9" name="Connector 8"/>
            <p:cNvCxnSpPr>
              <a:stCxn id="6" idx="3"/>
              <a:endCxn id="7" idx="1"/>
            </p:cNvCxnSpPr>
            <p:nvPr/>
          </p:nvCxnSpPr>
          <p:spPr>
            <a:xfrm flipV="1">
              <a:off x="7680960" y="2383409"/>
              <a:ext cx="411480" cy="0"/>
            </a:xfrm>
            <a:prstGeom prst="line">
              <a:avLst/>
            </a:prstGeom>
            <a:ln w="254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grpSp>
      <p:sp>
        <p:nvSpPr>
          <p:cNvPr id="3" name="Content Placeholder 2"/>
          <p:cNvSpPr>
            <a:spLocks noGrp="1"/>
          </p:cNvSpPr>
          <p:nvPr>
            <p:ph idx="1"/>
          </p:nvPr>
        </p:nvSpPr>
        <p:spPr>
          <a:xfrm>
            <a:off x="838200" y="3124073"/>
            <a:ext cx="10515600" cy="3052890"/>
          </a:xfrm>
        </p:spPr>
        <p:txBody>
          <a:bodyPr>
            <a:normAutofit/>
          </a:bodyPr>
          <a:lstStyle/>
          <a:p>
            <a:pPr/>
            <a:r>
              <a:rPr b="1"/>
              <a:t>Plausible is the target</a:t>
            </a:r>
            <a:r>
              <a:t> — not correct, not safe, not current</a:t>
            </a:r>
          </a:p>
          <a:p>
            <a:pPr/>
            <a:r>
              <a:t>It has no reliable sense of where its own knowledge ends</a:t>
            </a:r>
          </a:p>
          <a:p>
            <a:pPr/>
            <a:r>
              <a:t>Change the context and you change the output. That is your entire steering wheel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Predict: what does it do?</a:t>
            </a:r>
          </a:p>
        </p:txBody>
      </p:sp>
      <p:sp>
        <p:nvSpPr>
          <p:cNvPr id="3" name="Content Placeholder 2"/>
          <p:cNvSpPr>
            <a:spLocks noGrp="1"/>
          </p:cNvSpPr>
          <p:nvPr>
            <p:ph idx="1"/>
          </p:nvPr>
        </p:nvSpPr>
        <p:spPr>
          <a:xfrm>
            <a:off x="838200" y="1825625"/>
            <a:ext cx="10515600" cy="4351338"/>
          </a:xfrm>
        </p:spPr>
        <p:txBody>
          <a:bodyPr>
            <a:normAutofit/>
          </a:bodyPr>
          <a:lstStyle/>
          <a:p>
            <a:pPr marL="0" indent="0">
              <a:buNone/>
            </a:pPr>
            <a:r>
              <a:t>You ask for a function using </a:t>
            </a:r>
            <a:r>
              <a:rPr>
                <a:latin typeface="Consolas"/>
              </a:rPr>
              <a:t>pandas.read_excel_fast()</a:t>
            </a:r>
            <a:r>
              <a:t>.</a:t>
            </a:r>
          </a:p>
          <a:p>
            <a:pPr marL="0" indent="0">
              <a:buNone/>
            </a:pPr>
            <a:r>
              <a:rPr b="1"/>
              <a:t>That function does not exist.</a:t>
            </a:r>
          </a:p>
          <a:p>
            <a:pPr/>
            <a:r>
              <a:t>It writes a function that calls it, confidently</a:t>
            </a:r>
          </a:p>
          <a:p>
            <a:pPr/>
            <a:r>
              <a:t>It tells you the function does not exist</a:t>
            </a:r>
          </a:p>
          <a:p>
            <a:pPr/>
            <a:r>
              <a:t>It refuses to answer</a:t>
            </a:r>
          </a:p>
          <a:p>
            <a:pPr/>
            <a:r>
              <a:t>It searches the internet to check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Two answers, one mechanism</a:t>
            </a:r>
          </a:p>
        </p:txBody>
      </p:sp>
      <p:sp>
        <p:nvSpPr>
          <p:cNvPr id="3" name="Content Placeholder 2"/>
          <p:cNvSpPr>
            <a:spLocks noGrp="1"/>
          </p:cNvSpPr>
          <p:nvPr>
            <p:ph idx="1"/>
          </p:nvPr>
        </p:nvSpPr>
        <p:spPr>
          <a:xfrm>
            <a:off x="838200" y="1825625"/>
            <a:ext cx="10515600" cy="694944"/>
          </a:xfrm>
        </p:spPr>
        <p:txBody>
          <a:bodyPr>
            <a:normAutofit fontScale="77500"/>
          </a:bodyPr>
          <a:lstStyle/>
          <a:p>
            <a:pPr/>
            <a:r>
              <a:t>Left to raw prediction, it writes the code: fluent, well-named, correctly styled, </a:t>
            </a:r>
            <a:r>
              <a:rPr b="1"/>
              <a:t>completely fictional</a:t>
            </a:r>
          </a:p>
        </p:txBody>
      </p:sp>
      <p:sp>
        <p:nvSpPr>
          <p:cNvPr id="4" name="Code 4" descr="Code, python"/>
          <p:cNvSpPr/>
          <p:nvPr/>
        </p:nvSpPr>
        <p:spPr>
          <a:xfrm>
            <a:off x="929640" y="2703449"/>
            <a:ext cx="7909560" cy="792480"/>
          </a:xfrm>
          <a:prstGeom prst="roundRect">
            <a:avLst>
              <a:gd name="adj" fmla="val 9230"/>
            </a:avLst>
          </a:prstGeom>
          <a:solidFill>
            <a:srgbClr val="1E1E1E"/>
          </a:solidFill>
          <a:ln>
            <a:noFill/>
          </a:ln>
          <a:effectLst/>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noAutofit/>
          </a:bodyPr>
          <a:lstStyle/>
          <a:p>
            <a:pPr algn="l">
              <a:lnSpc>
                <a:spcPct val="100000"/>
              </a:lnSpc>
              <a:spcBef>
                <a:spcPts val="0"/>
              </a:spcBef>
            </a:pPr>
            <a:r>
              <a:rPr sz="2000">
                <a:solidFill>
                  <a:srgbClr val="569CD6"/>
                </a:solidFill>
                <a:latin typeface="Consolas"/>
              </a:rPr>
              <a:t>def</a:t>
            </a:r>
            <a:r>
              <a:rPr sz="2000">
                <a:solidFill>
                  <a:srgbClr val="D4D4D4"/>
                </a:solidFill>
                <a:latin typeface="Consolas"/>
              </a:rPr>
              <a:t> </a:t>
            </a:r>
            <a:r>
              <a:rPr sz="2000">
                <a:solidFill>
                  <a:srgbClr val="DCDCAA"/>
                </a:solidFill>
                <a:latin typeface="Consolas"/>
              </a:rPr>
              <a:t>load_sheet</a:t>
            </a:r>
            <a:r>
              <a:rPr sz="2000">
                <a:solidFill>
                  <a:srgbClr val="D4D4D4"/>
                </a:solidFill>
                <a:latin typeface="Consolas"/>
              </a:rPr>
              <a:t>(</a:t>
            </a:r>
            <a:r>
              <a:rPr sz="2000">
                <a:solidFill>
                  <a:srgbClr val="9CDCFE"/>
                </a:solidFill>
                <a:latin typeface="Consolas"/>
              </a:rPr>
              <a:t>path</a:t>
            </a:r>
            <a:r>
              <a:rPr sz="2000">
                <a:solidFill>
                  <a:srgbClr val="D4D4D4"/>
                </a:solidFill>
                <a:latin typeface="Consolas"/>
              </a:rPr>
              <a:t>):</a:t>
            </a:r>
          </a:p>
          <a:p>
            <a:pPr algn="l">
              <a:lnSpc>
                <a:spcPct val="100000"/>
              </a:lnSpc>
              <a:spcBef>
                <a:spcPts val="0"/>
              </a:spcBef>
            </a:pPr>
            <a:r>
              <a:rPr sz="2000">
                <a:solidFill>
                  <a:srgbClr val="D4D4D4"/>
                </a:solidFill>
                <a:latin typeface="Consolas"/>
              </a:rPr>
              <a:t>    </a:t>
            </a:r>
            <a:r>
              <a:rPr sz="2000">
                <a:solidFill>
                  <a:srgbClr val="C586C0"/>
                </a:solidFill>
                <a:latin typeface="Consolas"/>
              </a:rPr>
              <a:t>return</a:t>
            </a:r>
            <a:r>
              <a:rPr sz="2000">
                <a:solidFill>
                  <a:srgbClr val="D4D4D4"/>
                </a:solidFill>
                <a:latin typeface="Consolas"/>
              </a:rPr>
              <a:t> </a:t>
            </a:r>
            <a:r>
              <a:rPr sz="2000">
                <a:solidFill>
                  <a:srgbClr val="9CDCFE"/>
                </a:solidFill>
                <a:latin typeface="Consolas"/>
              </a:rPr>
              <a:t>pd</a:t>
            </a:r>
            <a:r>
              <a:rPr sz="2000">
                <a:solidFill>
                  <a:srgbClr val="D4D4D4"/>
                </a:solidFill>
                <a:latin typeface="Consolas"/>
              </a:rPr>
              <a:t>.</a:t>
            </a:r>
            <a:r>
              <a:rPr sz="2000">
                <a:solidFill>
                  <a:srgbClr val="9CDCFE"/>
                </a:solidFill>
                <a:latin typeface="Consolas"/>
              </a:rPr>
              <a:t>read_excel_fast</a:t>
            </a:r>
            <a:r>
              <a:rPr sz="2000">
                <a:solidFill>
                  <a:srgbClr val="D4D4D4"/>
                </a:solidFill>
                <a:latin typeface="Consolas"/>
              </a:rPr>
              <a:t>(</a:t>
            </a:r>
            <a:r>
              <a:rPr sz="2000">
                <a:solidFill>
                  <a:srgbClr val="9CDCFE"/>
                </a:solidFill>
                <a:latin typeface="Consolas"/>
              </a:rPr>
              <a:t>path</a:t>
            </a:r>
            <a:r>
              <a:rPr sz="2000">
                <a:solidFill>
                  <a:srgbClr val="D4D4D4"/>
                </a:solidFill>
                <a:latin typeface="Consolas"/>
              </a:rPr>
              <a:t>, </a:t>
            </a:r>
            <a:r>
              <a:rPr sz="2000">
                <a:solidFill>
                  <a:srgbClr val="9CDCFE"/>
                </a:solidFill>
                <a:latin typeface="Consolas"/>
              </a:rPr>
              <a:t>engine</a:t>
            </a:r>
            <a:r>
              <a:rPr sz="2000">
                <a:solidFill>
                  <a:srgbClr val="D4D4D4"/>
                </a:solidFill>
                <a:latin typeface="Consolas"/>
              </a:rPr>
              <a:t>=</a:t>
            </a:r>
            <a:r>
              <a:rPr sz="2000">
                <a:solidFill>
                  <a:srgbClr val="CE9178"/>
                </a:solidFill>
                <a:latin typeface="Consolas"/>
              </a:rPr>
              <a:t>"openpyxl"</a:t>
            </a:r>
            <a:r>
              <a:rPr sz="2000">
                <a:solidFill>
                  <a:srgbClr val="D4D4D4"/>
                </a:solidFill>
                <a:latin typeface="Consolas"/>
              </a:rPr>
              <a:t>)</a:t>
            </a:r>
          </a:p>
        </p:txBody>
      </p:sp>
      <p:sp>
        <p:nvSpPr>
          <p:cNvPr id="5" name="Text 5"/>
          <p:cNvSpPr txBox="1"/>
          <p:nvPr/>
        </p:nvSpPr>
        <p:spPr>
          <a:xfrm>
            <a:off x="838200" y="3678809"/>
            <a:ext cx="10515600" cy="2498154"/>
          </a:xfrm>
          <a:prstGeom prst="rect">
            <a:avLst/>
          </a:prstGeom>
          <a:noFill/>
        </p:spPr>
        <p:txBody>
          <a:bodyPr wrap="square">
            <a:normAutofit fontScale="77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r>
              <a:t>Today's assistants usually reply "pandas has no </a:t>
            </a:r>
            <a:r>
              <a:rPr>
                <a:latin typeface="Consolas"/>
              </a:rPr>
              <a:t>read_excel_fast</a:t>
            </a:r>
            <a:r>
              <a:t>; did you mean </a:t>
            </a:r>
            <a:r>
              <a:rPr>
                <a:latin typeface="Consolas"/>
              </a:rPr>
              <a:t>read_excel</a:t>
            </a:r>
            <a:r>
              <a:t>?" because training made that the more plausible answer, not because anything checked</a:t>
            </a:r>
          </a:p>
          <a:p>
            <a:pPr/>
            <a:r>
              <a:t>Ask about a niche library, or an API renamed after the training cutoff, and the fiction comes back</a:t>
            </a:r>
          </a:p>
          <a:p>
            <a:pPr/>
            <a:r>
              <a:rPr b="1"/>
              <a:t>This is a hallucination</a:t>
            </a:r>
            <a:r>
              <a:t>: not a bug being fixed, but the mechanism working exactly as designed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What a hallucination looks like</a:t>
            </a:r>
          </a:p>
        </p:txBody>
      </p:sp>
      <p:sp>
        <p:nvSpPr>
          <p:cNvPr id="3" name="Content Placeholder 2"/>
          <p:cNvSpPr>
            <a:spLocks noGrp="1"/>
          </p:cNvSpPr>
          <p:nvPr>
            <p:ph idx="1"/>
          </p:nvPr>
        </p:nvSpPr>
        <p:spPr>
          <a:xfrm>
            <a:off x="838200" y="1825625"/>
            <a:ext cx="10515600" cy="4351338"/>
          </a:xfrm>
        </p:spPr>
        <p:txBody>
          <a:bodyPr>
            <a:normAutofit/>
          </a:bodyPr>
          <a:lstStyle/>
          <a:p>
            <a:pPr/>
            <a:r>
              <a:t>Fluent, specific, well-formed — and not hedged at all</a:t>
            </a:r>
          </a:p>
          <a:p>
            <a:pPr/>
            <a:r>
              <a:t>Names that follow the library's own pattern: </a:t>
            </a:r>
            <a:r>
              <a:rPr>
                <a:latin typeface="Consolas"/>
              </a:rPr>
              <a:t>read_excel_fast</a:t>
            </a:r>
            <a:r>
              <a:t> sits beside </a:t>
            </a:r>
            <a:r>
              <a:rPr>
                <a:latin typeface="Consolas"/>
              </a:rPr>
              <a:t>read_excel</a:t>
            </a:r>
            <a:r>
              <a:t> as if it belonged</a:t>
            </a:r>
          </a:p>
          <a:p>
            <a:pPr/>
            <a:r>
              <a:t>Often a </a:t>
            </a:r>
            <a:r>
              <a:rPr b="1"/>
              <a:t>real</a:t>
            </a:r>
            <a:r>
              <a:t> argument on a </a:t>
            </a:r>
            <a:r>
              <a:rPr b="1"/>
              <a:t>fictional</a:t>
            </a:r>
            <a:r>
              <a:t> function: </a:t>
            </a:r>
            <a:r>
              <a:rPr>
                <a:latin typeface="Consolas"/>
              </a:rPr>
              <a:t>engine="openpyxl"</a:t>
            </a:r>
            <a:r>
              <a:t> is genuine; the function it is passed to is not</a:t>
            </a:r>
          </a:p>
          <a:p>
            <a:pPr/>
            <a:r>
              <a:t>A confident hallucination has </a:t>
            </a:r>
            <a:r>
              <a:rPr b="1"/>
              <a:t>no tell in the text</a:t>
            </a:r>
            <a:r>
              <a:t>. The check is outside it: the documentation, or running it</a:t>
            </a:r>
          </a:p>
          <a:p>
            <a:pPr marL="0" indent="0">
              <a:buNone/>
            </a:pPr>
            <a:r>
              <a:rPr b="1"/>
              <a:t>Fluency is evidence of plausibility. It is not evidence of anything else.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The four shapes, and what you review</a:t>
            </a:r>
          </a:p>
        </p:txBody>
      </p:sp>
      <p:grpSp>
        <p:nvGrpSpPr>
          <p:cNvPr id="4" name="Stack diagram"/>
          <p:cNvGrpSpPr/>
          <p:nvPr/>
        </p:nvGrpSpPr>
        <p:grpSpPr>
          <a:xfrm>
            <a:off x="929640" y="1825625"/>
            <a:ext cx="10332720" cy="2072640"/>
            <a:chOff x="929640" y="1825625"/>
            <a:chExt cx="10332720" cy="2072640"/>
          </a:xfrm>
        </p:grpSpPr>
        <p:sp>
          <p:nvSpPr>
            <p:cNvPr id="5" name="Layer 1"/>
            <p:cNvSpPr/>
            <p:nvPr/>
          </p:nvSpPr>
          <p:spPr>
            <a:xfrm>
              <a:off x="929640" y="1825625"/>
              <a:ext cx="10332720" cy="463296"/>
            </a:xfrm>
            <a:prstGeom prst="roundRect">
              <a:avLst>
                <a:gd name="adj" fmla="val 15789"/>
              </a:avLst>
            </a:prstGeom>
            <a:solidFill>
              <a:schemeClr val="bg1"/>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54864" bIns="54864">
              <a:noAutofit/>
            </a:bodyPr>
            <a:lstStyle/>
            <a:p>
              <a:pPr algn="l">
                <a:tabLst>
                  <a:tab pos="10113264" algn="r"/>
                </a:tabLst>
              </a:pPr>
              <a:r>
                <a:rPr b="1" sz="1600">
                  <a:solidFill>
                    <a:schemeClr val="tx1"/>
                  </a:solidFill>
                </a:rPr>
                <a:t>Completion</a:t>
              </a:r>
              <a:r>
                <a:rPr sz="1600">
                  <a:solidFill>
                    <a:schemeClr val="tx1"/>
                  </a:solidFill>
                </a:rPr>
                <a:t> — inline, finishing the line you are typing</a:t>
              </a:r>
              <a:r>
                <a:rPr sz="1300">
                  <a:solidFill>
                    <a:schemeClr val="accent1"/>
                  </a:solidFill>
                </a:rPr>
                <a:t>	you review: a suggestion</a:t>
              </a:r>
            </a:p>
          </p:txBody>
        </p:sp>
        <p:sp>
          <p:nvSpPr>
            <p:cNvPr id="6" name="Layer 2"/>
            <p:cNvSpPr/>
            <p:nvPr/>
          </p:nvSpPr>
          <p:spPr>
            <a:xfrm>
              <a:off x="929640" y="2362073"/>
              <a:ext cx="10332720" cy="463296"/>
            </a:xfrm>
            <a:prstGeom prst="roundRect">
              <a:avLst>
                <a:gd name="adj" fmla="val 15789"/>
              </a:avLst>
            </a:prstGeom>
            <a:solidFill>
              <a:schemeClr val="bg1"/>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54864" bIns="54864">
              <a:noAutofit/>
            </a:bodyPr>
            <a:lstStyle/>
            <a:p>
              <a:pPr algn="l">
                <a:tabLst>
                  <a:tab pos="10113264" algn="r"/>
                </a:tabLst>
              </a:pPr>
              <a:r>
                <a:rPr b="1" sz="1600">
                  <a:solidFill>
                    <a:schemeClr val="tx1"/>
                  </a:solidFill>
                </a:rPr>
                <a:t>Chat</a:t>
              </a:r>
              <a:r>
                <a:rPr sz="1600">
                  <a:solidFill>
                    <a:schemeClr val="tx1"/>
                  </a:solidFill>
                </a:rPr>
                <a:t> — a side panel; changes nothing unless you paste it</a:t>
              </a:r>
              <a:r>
                <a:rPr sz="1300">
                  <a:solidFill>
                    <a:schemeClr val="accent1"/>
                  </a:solidFill>
                </a:rPr>
                <a:t>	you review: advice</a:t>
              </a:r>
            </a:p>
          </p:txBody>
        </p:sp>
        <p:sp>
          <p:nvSpPr>
            <p:cNvPr id="7" name="Layer 3"/>
            <p:cNvSpPr/>
            <p:nvPr/>
          </p:nvSpPr>
          <p:spPr>
            <a:xfrm>
              <a:off x="929640" y="2898521"/>
              <a:ext cx="10332720" cy="463296"/>
            </a:xfrm>
            <a:prstGeom prst="roundRect">
              <a:avLst>
                <a:gd name="adj" fmla="val 15789"/>
              </a:avLst>
            </a:prstGeom>
            <a:solidFill>
              <a:schemeClr val="bg1"/>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54864" bIns="54864">
              <a:noAutofit/>
            </a:bodyPr>
            <a:lstStyle/>
            <a:p>
              <a:pPr algn="l">
                <a:tabLst>
                  <a:tab pos="10113264" algn="r"/>
                </a:tabLst>
              </a:pPr>
              <a:r>
                <a:rPr b="1" sz="1600">
                  <a:solidFill>
                    <a:schemeClr val="tx1"/>
                  </a:solidFill>
                </a:rPr>
                <a:t>Edit</a:t>
              </a:r>
              <a:r>
                <a:rPr sz="1600">
                  <a:solidFill>
                    <a:schemeClr val="tx1"/>
                  </a:solidFill>
                </a:rPr>
                <a:t> — rewrites your selection in the file</a:t>
              </a:r>
              <a:r>
                <a:rPr sz="1300">
                  <a:solidFill>
                    <a:schemeClr val="accent1"/>
                  </a:solidFill>
                </a:rPr>
                <a:t>	you review: a diff</a:t>
              </a:r>
            </a:p>
          </p:txBody>
        </p:sp>
        <p:sp>
          <p:nvSpPr>
            <p:cNvPr id="8" name="Layer 4"/>
            <p:cNvSpPr/>
            <p:nvPr/>
          </p:nvSpPr>
          <p:spPr>
            <a:xfrm>
              <a:off x="929640" y="3434969"/>
              <a:ext cx="10332720" cy="463296"/>
            </a:xfrm>
            <a:prstGeom prst="roundRect">
              <a:avLst>
                <a:gd name="adj" fmla="val 15789"/>
              </a:avLst>
            </a:prstGeom>
            <a:solidFill>
              <a:schemeClr val="accent2">
                <a:lumMod val="15000"/>
                <a:lumOff val="85000"/>
              </a:schemeClr>
            </a:solidFill>
            <a:ln w="19050">
              <a:solidFill>
                <a:schemeClr val="accent2"/>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54864" bIns="54864">
              <a:noAutofit/>
            </a:bodyPr>
            <a:lstStyle/>
            <a:p>
              <a:pPr algn="l">
                <a:tabLst>
                  <a:tab pos="10113264" algn="r"/>
                </a:tabLst>
              </a:pPr>
              <a:r>
                <a:rPr b="1" sz="1600">
                  <a:solidFill>
                    <a:schemeClr val="tx1"/>
                  </a:solidFill>
                </a:rPr>
                <a:t>Agent</a:t>
              </a:r>
              <a:r>
                <a:rPr sz="1600">
                  <a:solidFill>
                    <a:schemeClr val="tx1"/>
                  </a:solidFill>
                </a:rPr>
                <a:t> — edits files and runs commands to reach a goal</a:t>
              </a:r>
              <a:r>
                <a:rPr sz="1300">
                  <a:solidFill>
                    <a:schemeClr val="accent2"/>
                  </a:solidFill>
                </a:rPr>
                <a:t>	you review: what it asks, then the outcome</a:t>
              </a:r>
            </a:p>
          </p:txBody>
        </p:sp>
      </p:grpSp>
      <p:sp>
        <p:nvSpPr>
          <p:cNvPr id="3" name="Content Placeholder 2"/>
          <p:cNvSpPr>
            <a:spLocks noGrp="1"/>
          </p:cNvSpPr>
          <p:nvPr>
            <p:ph idx="1"/>
          </p:nvPr>
        </p:nvSpPr>
        <p:spPr>
          <a:xfrm>
            <a:off x="838200" y="4081145"/>
            <a:ext cx="10515600" cy="2095818"/>
          </a:xfrm>
        </p:spPr>
        <p:txBody>
          <a:bodyPr>
            <a:normAutofit fontScale="92500"/>
          </a:bodyPr>
          <a:lstStyle/>
          <a:p>
            <a:pPr/>
            <a:r>
              <a:t>The further down, the more has changed </a:t>
            </a:r>
            <a:r>
              <a:rPr b="1"/>
              <a:t>before you see anything</a:t>
            </a:r>
          </a:p>
          <a:p>
            <a:pPr/>
            <a:r>
              <a:t>An agent that asks first lets you review each step; let it run without asking, and only the outcome is left to review</a:t>
            </a:r>
          </a:p>
          <a:p>
            <a:pPr marL="0" indent="0">
              <a:buNone/>
            </a:pPr>
            <a:r>
              <a:rPr i="1"/>
              <a:t>the products change yearly; the shapes have been stable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What they are genuinely good at</a:t>
            </a:r>
          </a:p>
        </p:txBody>
      </p:sp>
      <p:sp>
        <p:nvSpPr>
          <p:cNvPr id="3" name="Content Placeholder 2"/>
          <p:cNvSpPr>
            <a:spLocks noGrp="1"/>
          </p:cNvSpPr>
          <p:nvPr>
            <p:ph idx="1"/>
          </p:nvPr>
        </p:nvSpPr>
        <p:spPr>
          <a:xfrm>
            <a:off x="838200" y="1825625"/>
            <a:ext cx="10515600" cy="4351338"/>
          </a:xfrm>
        </p:spPr>
        <p:txBody>
          <a:bodyPr>
            <a:normAutofit/>
          </a:bodyPr>
          <a:lstStyle/>
          <a:p>
            <a:pPr/>
            <a:r>
              <a:t>Boilerplate you have written a hundred times</a:t>
            </a:r>
          </a:p>
          <a:p>
            <a:pPr/>
            <a:r>
              <a:t>Translating between languages or formats</a:t>
            </a:r>
          </a:p>
          <a:p>
            <a:pPr/>
            <a:r>
              <a:t>Explaining unfamiliar code, at speed</a:t>
            </a:r>
          </a:p>
          <a:p>
            <a:pPr/>
            <a:r>
              <a:t>First-draft tests, docstrings, regexes</a:t>
            </a:r>
          </a:p>
          <a:p>
            <a:pPr/>
            <a:r>
              <a:t>Naming things, and the mechanical half of refactoring</a:t>
            </a:r>
          </a:p>
          <a:p>
            <a:pPr marL="0" indent="0">
              <a:buNone/>
            </a:pPr>
            <a:r>
              <a:rPr b="1"/>
              <a:t>The pattern: tasks where the right answer is </a:t>
            </a:r>
            <a:r>
              <a:rPr b="1" i="1"/>
              <a:t>conventional</a:t>
            </a:r>
            <a:r>
              <a:rPr b="1"/>
              <a:t>. A predictor of plausible text is excellent at what is, by definition, typical.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Where they fail, predictably</a:t>
            </a:r>
          </a:p>
        </p:txBody>
      </p:sp>
      <p:sp>
        <p:nvSpPr>
          <p:cNvPr id="3" name="Content Placeholder 2"/>
          <p:cNvSpPr>
            <a:spLocks noGrp="1"/>
          </p:cNvSpPr>
          <p:nvPr>
            <p:ph idx="1"/>
          </p:nvPr>
        </p:nvSpPr>
        <p:spPr>
          <a:xfrm>
            <a:off x="838200" y="1825625"/>
            <a:ext cx="10515600" cy="4351338"/>
          </a:xfrm>
        </p:spPr>
        <p:txBody>
          <a:bodyPr>
            <a:normAutofit/>
          </a:bodyPr>
          <a:lstStyle/>
          <a:p>
            <a:pPr/>
            <a:r>
              <a:t>Anything </a:t>
            </a:r>
            <a:r>
              <a:rPr b="1"/>
              <a:t>novel</a:t>
            </a:r>
            <a:r>
              <a:t> — if it is not typical, it is not plausible</a:t>
            </a:r>
          </a:p>
          <a:p>
            <a:pPr/>
            <a:r>
              <a:t>Anything </a:t>
            </a:r>
            <a:r>
              <a:rPr b="1"/>
              <a:t>recent</a:t>
            </a:r>
            <a:r>
              <a:t> — training has a cutoff, and libraries move</a:t>
            </a:r>
          </a:p>
          <a:p>
            <a:pPr/>
            <a:r>
              <a:rPr b="1"/>
              <a:t>Your</a:t>
            </a:r>
            <a:r>
              <a:t> conventions, unless you show them</a:t>
            </a:r>
          </a:p>
          <a:p>
            <a:pPr/>
            <a:r>
              <a:t>Arithmetic and exact counting, unless it runs code for them</a:t>
            </a:r>
          </a:p>
          <a:p>
            <a:pPr marL="0" indent="0">
              <a:buNone/>
            </a:pPr>
            <a:r>
              <a:rPr i="1"/>
              <a:t>every one of these follows from "plausible, not correct"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Predict: which gets the better answer?</a:t>
            </a:r>
          </a:p>
        </p:txBody>
      </p:sp>
      <p:sp>
        <p:nvSpPr>
          <p:cNvPr id="3" name="Content Placeholder 2"/>
          <p:cNvSpPr>
            <a:spLocks noGrp="1"/>
          </p:cNvSpPr>
          <p:nvPr>
            <p:ph idx="1"/>
          </p:nvPr>
        </p:nvSpPr>
        <p:spPr>
          <a:xfrm>
            <a:off x="838200" y="1825625"/>
            <a:ext cx="10515600" cy="4351338"/>
          </a:xfrm>
        </p:spPr>
        <p:txBody>
          <a:bodyPr>
            <a:normAutofit/>
          </a:bodyPr>
          <a:lstStyle/>
          <a:p>
            <a:pPr marL="0" indent="0">
              <a:buNone/>
            </a:pPr>
            <a:r>
              <a:rPr b="1"/>
              <a:t>Vague prompt:</a:t>
            </a:r>
            <a:r>
              <a:t> “Write a function to validate an email address”</a:t>
            </a:r>
          </a:p>
          <a:p>
            <a:pPr marL="0" indent="0">
              <a:buNone/>
            </a:pPr>
            <a:r>
              <a:rPr b="1"/>
              <a:t>Better prompt:</a:t>
            </a:r>
            <a:r>
              <a:t> “Write a function to validate an email address.</a:t>
            </a:r>
            <a:br/>
            <a:r>
              <a:t>We accept anything with an @ and a dot after it — we deliberately do NOT want RFC 5322 compliance. Reject anything over 254 characters.”</a:t>
            </a:r>
          </a:p>
          <a:p>
            <a:pPr/>
            <a:r>
              <a:t>Same tool. Same model. </a:t>
            </a:r>
            <a:r>
              <a:rPr b="1"/>
              <a:t>Same day.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The second one, every time</a:t>
            </a:r>
          </a:p>
        </p:txBody>
      </p:sp>
      <p:sp>
        <p:nvSpPr>
          <p:cNvPr id="3" name="Content Placeholder 2"/>
          <p:cNvSpPr>
            <a:spLocks noGrp="1"/>
          </p:cNvSpPr>
          <p:nvPr>
            <p:ph idx="1"/>
          </p:nvPr>
        </p:nvSpPr>
        <p:spPr>
          <a:xfrm>
            <a:off x="838200" y="1825625"/>
            <a:ext cx="10515600" cy="4351338"/>
          </a:xfrm>
        </p:spPr>
        <p:txBody>
          <a:bodyPr>
            <a:normAutofit/>
          </a:bodyPr>
          <a:lstStyle/>
          <a:p>
            <a:pPr/>
            <a:r>
              <a:t>Not because it is longer — because it </a:t>
            </a:r>
            <a:r>
              <a:rPr b="1"/>
              <a:t>decides</a:t>
            </a:r>
            <a:r>
              <a:t> something</a:t>
            </a:r>
          </a:p>
          <a:p>
            <a:pPr/>
            <a:r>
              <a:t>Left unspecified, the tool picks for you, silently</a:t>
            </a:r>
          </a:p>
          <a:p>
            <a:pPr marL="0" indent="0">
              <a:buNone/>
            </a:pPr>
            <a:r>
              <a:rPr b="1"/>
              <a:t>Validation strictness is a </a:t>
            </a:r>
            <a:r>
              <a:rPr b="1" i="1"/>
              <a:t>product decision</a:t>
            </a:r>
            <a:r>
              <a:rPr b="1"/>
              <a:t>. Hand it to a text predictor and you get whatever was most common in its training data.</a:t>
            </a:r>
          </a:p>
          <a:p>
            <a:pPr/>
            <a:r>
              <a:t>The gap between those two answers is </a:t>
            </a:r>
            <a:r>
              <a:rPr b="1"/>
              <a:t>skill</a:t>
            </a:r>
            <a:r>
              <a:t>, and skill is learnable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So what is the job now?</a:t>
            </a:r>
          </a:p>
        </p:txBody>
      </p:sp>
      <p:grpSp>
        <p:nvGrpSpPr>
          <p:cNvPr id="4" name="Stack diagram"/>
          <p:cNvGrpSpPr/>
          <p:nvPr/>
        </p:nvGrpSpPr>
        <p:grpSpPr>
          <a:xfrm>
            <a:off x="929640" y="1825625"/>
            <a:ext cx="10332720" cy="2316480"/>
            <a:chOff x="929640" y="1825625"/>
            <a:chExt cx="10332720" cy="2316480"/>
          </a:xfrm>
        </p:grpSpPr>
        <p:sp>
          <p:nvSpPr>
            <p:cNvPr id="5" name="Layer 1"/>
            <p:cNvSpPr/>
            <p:nvPr/>
          </p:nvSpPr>
          <p:spPr>
            <a:xfrm>
              <a:off x="929640" y="1825625"/>
              <a:ext cx="10332720" cy="524256"/>
            </a:xfrm>
            <a:prstGeom prst="roundRect">
              <a:avLst>
                <a:gd name="adj" fmla="val 13953"/>
              </a:avLst>
            </a:prstGeom>
            <a:solidFill>
              <a:schemeClr val="accent1">
                <a:lumMod val="20000"/>
                <a:lumOff val="80000"/>
              </a:schemeClr>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54864" bIns="54864">
              <a:noAutofit/>
            </a:bodyPr>
            <a:lstStyle/>
            <a:p>
              <a:pPr algn="l">
                <a:tabLst>
                  <a:tab pos="10113264" algn="r"/>
                </a:tabLst>
              </a:pPr>
              <a:r>
                <a:rPr sz="2000">
                  <a:solidFill>
                    <a:schemeClr val="tx1"/>
                  </a:solidFill>
                </a:rPr>
                <a:t>Deciding what should exist, and what "correct" means</a:t>
              </a:r>
              <a:r>
                <a:rPr sz="1600">
                  <a:solidFill>
                    <a:schemeClr val="accent1"/>
                  </a:solidFill>
                </a:rPr>
                <a:t>	yours</a:t>
              </a:r>
            </a:p>
          </p:txBody>
        </p:sp>
        <p:sp>
          <p:nvSpPr>
            <p:cNvPr id="6" name="Layer 2"/>
            <p:cNvSpPr/>
            <p:nvPr/>
          </p:nvSpPr>
          <p:spPr>
            <a:xfrm>
              <a:off x="929640" y="2423033"/>
              <a:ext cx="10332720" cy="524256"/>
            </a:xfrm>
            <a:prstGeom prst="roundRect">
              <a:avLst>
                <a:gd name="adj" fmla="val 13953"/>
              </a:avLst>
            </a:prstGeom>
            <a:solidFill>
              <a:schemeClr val="bg1"/>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54864" bIns="54864">
              <a:noAutofit/>
            </a:bodyPr>
            <a:lstStyle/>
            <a:p>
              <a:pPr algn="l">
                <a:tabLst>
                  <a:tab pos="10113264" algn="r"/>
                </a:tabLst>
              </a:pPr>
              <a:r>
                <a:rPr sz="2000">
                  <a:solidFill>
                    <a:schemeClr val="tx1"/>
                  </a:solidFill>
                </a:rPr>
                <a:t>Supplying the context that makes a good answer possible</a:t>
              </a:r>
              <a:r>
                <a:rPr sz="1600">
                  <a:solidFill>
                    <a:schemeClr val="accent1"/>
                  </a:solidFill>
                </a:rPr>
                <a:t>	yours</a:t>
              </a:r>
            </a:p>
          </p:txBody>
        </p:sp>
        <p:sp>
          <p:nvSpPr>
            <p:cNvPr id="7" name="Layer 3"/>
            <p:cNvSpPr/>
            <p:nvPr/>
          </p:nvSpPr>
          <p:spPr>
            <a:xfrm>
              <a:off x="929640" y="3020441"/>
              <a:ext cx="10332720" cy="524256"/>
            </a:xfrm>
            <a:prstGeom prst="roundRect">
              <a:avLst>
                <a:gd name="adj" fmla="val 13953"/>
              </a:avLst>
            </a:prstGeom>
            <a:solidFill>
              <a:schemeClr val="bg1"/>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54864" bIns="54864">
              <a:noAutofit/>
            </a:bodyPr>
            <a:lstStyle/>
            <a:p>
              <a:pPr algn="l">
                <a:tabLst>
                  <a:tab pos="10113264" algn="r"/>
                </a:tabLst>
              </a:pPr>
              <a:r>
                <a:rPr sz="2000">
                  <a:solidFill>
                    <a:schemeClr val="tx1"/>
                  </a:solidFill>
                </a:rPr>
                <a:t>Judging what came back</a:t>
              </a:r>
              <a:r>
                <a:rPr sz="1600">
                  <a:solidFill>
                    <a:schemeClr val="accent1"/>
                  </a:solidFill>
                </a:rPr>
                <a:t>	yours</a:t>
              </a:r>
            </a:p>
          </p:txBody>
        </p:sp>
        <p:sp>
          <p:nvSpPr>
            <p:cNvPr id="8" name="Layer 4"/>
            <p:cNvSpPr/>
            <p:nvPr/>
          </p:nvSpPr>
          <p:spPr>
            <a:xfrm>
              <a:off x="929640" y="3617849"/>
              <a:ext cx="10332720" cy="524256"/>
            </a:xfrm>
            <a:prstGeom prst="roundRect">
              <a:avLst>
                <a:gd name="adj" fmla="val 13953"/>
              </a:avLst>
            </a:prstGeom>
            <a:solidFill>
              <a:schemeClr val="accent2">
                <a:lumMod val="15000"/>
                <a:lumOff val="85000"/>
              </a:schemeClr>
            </a:solidFill>
            <a:ln w="19050">
              <a:solidFill>
                <a:schemeClr val="accent2"/>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54864" bIns="54864">
              <a:noAutofit/>
            </a:bodyPr>
            <a:lstStyle/>
            <a:p>
              <a:pPr algn="l">
                <a:tabLst>
                  <a:tab pos="10113264" algn="r"/>
                </a:tabLst>
              </a:pPr>
              <a:r>
                <a:rPr sz="2000">
                  <a:solidFill>
                    <a:schemeClr val="tx1"/>
                  </a:solidFill>
                </a:rPr>
                <a:t>Typing the characters</a:t>
              </a:r>
              <a:r>
                <a:rPr sz="1600">
                  <a:solidFill>
                    <a:schemeClr val="accent2"/>
                  </a:solidFill>
                </a:rPr>
                <a:t>	cheap now</a:t>
              </a:r>
            </a:p>
          </p:txBody>
        </p:sp>
      </p:grpSp>
      <p:sp>
        <p:nvSpPr>
          <p:cNvPr id="3" name="Content Placeholder 2"/>
          <p:cNvSpPr>
            <a:spLocks noGrp="1"/>
          </p:cNvSpPr>
          <p:nvPr>
            <p:ph idx="1"/>
          </p:nvPr>
        </p:nvSpPr>
        <p:spPr>
          <a:xfrm>
            <a:off x="838200" y="4324985"/>
            <a:ext cx="10515600" cy="1851978"/>
          </a:xfrm>
        </p:spPr>
        <p:txBody>
          <a:bodyPr>
            <a:normAutofit/>
          </a:bodyPr>
          <a:lstStyle/>
          <a:p>
            <a:pPr/>
            <a:r>
              <a:t>The bottom row got cheap. </a:t>
            </a:r>
            <a:r>
              <a:rPr b="1"/>
              <a:t>The other three did not.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Predict: how much faster does this make you?</a:t>
            </a:r>
          </a:p>
        </p:txBody>
      </p:sp>
      <p:sp>
        <p:nvSpPr>
          <p:cNvPr id="3" name="Content Placeholder 2"/>
          <p:cNvSpPr>
            <a:spLocks noGrp="1"/>
          </p:cNvSpPr>
          <p:nvPr>
            <p:ph idx="1"/>
          </p:nvPr>
        </p:nvSpPr>
        <p:spPr>
          <a:xfrm>
            <a:off x="838200" y="1825625"/>
            <a:ext cx="10515600" cy="4351338"/>
          </a:xfrm>
        </p:spPr>
        <p:txBody>
          <a:bodyPr>
            <a:normAutofit/>
          </a:bodyPr>
          <a:lstStyle/>
          <a:p>
            <a:pPr/>
            <a:r>
              <a:t>10× faster</a:t>
            </a:r>
          </a:p>
          <a:p>
            <a:pPr/>
            <a:r>
              <a:t>Roughly 2× faster</a:t>
            </a:r>
          </a:p>
          <a:p>
            <a:pPr/>
            <a:r>
              <a:t>It depends enormously on the task</a:t>
            </a:r>
          </a:p>
          <a:p>
            <a:pPr/>
            <a:r>
              <a:t>Sometimes </a:t>
            </a:r>
            <a:r>
              <a:rPr b="1"/>
              <a:t>slower</a:t>
            </a:r>
            <a:r>
              <a:t> — while feeling faster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Honestly: it depends</a:t>
            </a:r>
          </a:p>
        </p:txBody>
      </p:sp>
      <p:sp>
        <p:nvSpPr>
          <p:cNvPr id="3" name="Content Placeholder 2"/>
          <p:cNvSpPr>
            <a:spLocks noGrp="1"/>
          </p:cNvSpPr>
          <p:nvPr>
            <p:ph idx="1"/>
          </p:nvPr>
        </p:nvSpPr>
        <p:spPr>
          <a:xfrm>
            <a:off x="838200" y="1825625"/>
            <a:ext cx="10515600" cy="4351338"/>
          </a:xfrm>
        </p:spPr>
        <p:txBody>
          <a:bodyPr>
            <a:normAutofit/>
          </a:bodyPr>
          <a:lstStyle/>
          <a:p>
            <a:pPr/>
            <a:r>
              <a:t>Large gains on </a:t>
            </a:r>
            <a:r>
              <a:rPr b="1"/>
              <a:t>boilerplate</a:t>
            </a:r>
            <a:r>
              <a:t> you already understand</a:t>
            </a:r>
          </a:p>
          <a:p>
            <a:pPr/>
            <a:r>
              <a:t>Small or negative on </a:t>
            </a:r>
            <a:r>
              <a:rPr b="1"/>
              <a:t>code you know well</a:t>
            </a:r>
          </a:p>
          <a:p>
            <a:pPr/>
            <a:r>
              <a:t>Learning something new? Let it write, and you finish barely faster but understand less, most of all when </a:t>
            </a:r>
            <a:r>
              <a:rPr b="1"/>
              <a:t>debugging</a:t>
            </a:r>
          </a:p>
          <a:p>
            <a:pPr/>
            <a:r>
              <a:t>Ask it to </a:t>
            </a:r>
            <a:r>
              <a:rPr b="1"/>
              <a:t>explain</a:t>
            </a:r>
            <a:r>
              <a:t> instead, and most of the learning survives</a:t>
            </a:r>
          </a:p>
          <a:p>
            <a:pPr marL="0" indent="0">
              <a:buNone/>
            </a:pPr>
            <a:r>
              <a:rPr b="1"/>
              <a:t>The uncomfortable finding: developers often report feeling faster on tasks where measurement says they were not. </a:t>
            </a:r>
            <a:r>
              <a:rPr b="1" i="1"/>
              <a:t>Perceived</a:t>
            </a:r>
            <a:r>
              <a:rPr b="1"/>
              <a:t> speed and </a:t>
            </a:r>
            <a:r>
              <a:rPr b="1" i="1"/>
              <a:t>actual</a:t>
            </a:r>
            <a:r>
              <a:rPr b="1"/>
              <a:t> speed come apart.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Ask for "I don't know" properly</a:t>
            </a:r>
          </a:p>
        </p:txBody>
      </p:sp>
      <p:sp>
        <p:nvSpPr>
          <p:cNvPr id="3" name="Content Placeholder 2"/>
          <p:cNvSpPr>
            <a:spLocks noGrp="1"/>
          </p:cNvSpPr>
          <p:nvPr>
            <p:ph idx="1"/>
          </p:nvPr>
        </p:nvSpPr>
        <p:spPr>
          <a:xfrm>
            <a:off x="838200" y="1825625"/>
            <a:ext cx="10515600" cy="4351338"/>
          </a:xfrm>
        </p:spPr>
        <p:txBody>
          <a:bodyPr>
            <a:normAutofit fontScale="85000"/>
          </a:bodyPr>
          <a:lstStyle/>
          <a:p>
            <a:pPr marL="0" indent="0">
              <a:buNone/>
            </a:pPr>
            <a:r>
              <a:rPr b="1"/>
              <a:t>Better prompt:</a:t>
            </a:r>
            <a:r>
              <a:t> “Answer only from the evidence provided or from sources you can cite. If the evidence is insufficient, say "I don't know" or "I don't have enough information." Separate verified facts from inferences. Do not fill gaps with plausible details.”</a:t>
            </a:r>
          </a:p>
          <a:p>
            <a:pPr/>
            <a:r>
              <a:rPr b="1"/>
              <a:t>Give it a boundary:</a:t>
            </a:r>
            <a:r>
              <a:t> use only this document, these sources, or a named tool</a:t>
            </a:r>
          </a:p>
          <a:p>
            <a:pPr/>
            <a:r>
              <a:rPr b="1"/>
              <a:t>Give it an escape:</a:t>
            </a:r>
            <a:r>
              <a:t> say what to do when the evidence is insufficient</a:t>
            </a:r>
          </a:p>
          <a:p>
            <a:pPr/>
            <a:r>
              <a:rPr b="1"/>
              <a:t>Give it a check:</a:t>
            </a:r>
            <a:r>
              <a:t> cite the source, quote the supporting passage, or run the test</a:t>
            </a:r>
          </a:p>
          <a:p>
            <a:pPr marL="0" indent="0">
              <a:buNone/>
            </a:pPr>
            <a:r>
              <a:rPr b="1"/>
              <a:t>You can make </a:t>
            </a:r>
            <a:r>
              <a:rPr b="1" i="1"/>
              <a:t>"I don't know" more likely</a:t>
            </a:r>
            <a:r>
              <a:rPr b="1"/>
              <a:t>. You cannot make it a guarantee.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Four things part 1 cannot explain</a:t>
            </a:r>
          </a:p>
        </p:txBody>
      </p:sp>
      <p:sp>
        <p:nvSpPr>
          <p:cNvPr id="3" name="Content Placeholder 2"/>
          <p:cNvSpPr>
            <a:spLocks noGrp="1"/>
          </p:cNvSpPr>
          <p:nvPr>
            <p:ph idx="1"/>
          </p:nvPr>
        </p:nvSpPr>
        <p:spPr>
          <a:xfrm>
            <a:off x="838200" y="1825625"/>
            <a:ext cx="10515600" cy="4351338"/>
          </a:xfrm>
        </p:spPr>
        <p:txBody>
          <a:bodyPr>
            <a:normAutofit/>
          </a:bodyPr>
          <a:lstStyle/>
          <a:p>
            <a:pPr/>
            <a:r>
              <a:t>Why does the way you ask decide whether it invents a function?</a:t>
            </a:r>
          </a:p>
          <a:p>
            <a:pPr/>
            <a:r>
              <a:t>Why does the </a:t>
            </a:r>
            <a:r>
              <a:rPr b="1"/>
              <a:t>same prompt</a:t>
            </a:r>
            <a:r>
              <a:t> give a different answer tomorrow?</a:t>
            </a:r>
          </a:p>
          <a:p>
            <a:pPr/>
            <a:r>
              <a:t>What exactly can it see — and why not the file beside the one you opened?</a:t>
            </a:r>
          </a:p>
          <a:p>
            <a:pPr/>
            <a:r>
              <a:t>Why does asking again </a:t>
            </a:r>
            <a:r>
              <a:rPr b="1"/>
              <a:t>in a fresh conversation</a:t>
            </a:r>
            <a:r>
              <a:t> change the answer?</a:t>
            </a:r>
          </a:p>
          <a:p>
            <a:pPr marL="0" indent="0">
              <a:buNone/>
            </a:pPr>
            <a:r>
              <a:rPr i="1"/>
              <a:t>part 2 is one mechanism behind all four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Break: Ten minutes</a:t>
            </a:r>
          </a:p>
        </p:txBody>
      </p:sp>
      <p:sp>
        <p:nvSpPr>
          <p:cNvPr id="3" name="Text Placeholder 2"/>
          <p:cNvSpPr>
            <a:spLocks noGrp="1"/>
          </p:cNvSpPr>
          <p:nvPr>
            <p:ph type="body" idx="1"/>
          </p:nvPr>
        </p:nvSpPr>
        <p:spPr/>
        <p:txBody>
          <a:bodyPr/>
          <a:lstStyle/>
          <a:p>
            <a:r>
              <a:t>Part 2 answers: how does "predict the next token" actually work — and what does that let you do about it?</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What it actually sees: tokens</a:t>
            </a:r>
          </a:p>
        </p:txBody>
      </p:sp>
      <p:sp>
        <p:nvSpPr>
          <p:cNvPr id="4" name="Code 4" descr="Code, text"/>
          <p:cNvSpPr/>
          <p:nvPr/>
        </p:nvSpPr>
        <p:spPr>
          <a:xfrm>
            <a:off x="929640" y="1825625"/>
            <a:ext cx="9418320" cy="548639"/>
          </a:xfrm>
          <a:prstGeom prst="roundRect">
            <a:avLst>
              <a:gd name="adj" fmla="val 13333"/>
            </a:avLst>
          </a:prstGeom>
          <a:solidFill>
            <a:srgbClr val="1E1E1E"/>
          </a:solidFill>
          <a:ln>
            <a:noFill/>
          </a:ln>
          <a:effectLst/>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noAutofit/>
          </a:bodyPr>
          <a:lstStyle/>
          <a:p>
            <a:pPr algn="l">
              <a:lnSpc>
                <a:spcPct val="100000"/>
              </a:lnSpc>
              <a:spcBef>
                <a:spcPts val="0"/>
              </a:spcBef>
            </a:pPr>
            <a:r>
              <a:rPr sz="2400">
                <a:solidFill>
                  <a:srgbClr val="D4D4D4"/>
                </a:solidFill>
                <a:latin typeface="Consolas"/>
              </a:rPr>
              <a:t>[def] [ calculate] [_] [median] [(] [numbers] [):] [?]</a:t>
            </a:r>
          </a:p>
        </p:txBody>
      </p:sp>
      <p:sp>
        <p:nvSpPr>
          <p:cNvPr id="3" name="Content Placeholder 2"/>
          <p:cNvSpPr>
            <a:spLocks noGrp="1"/>
          </p:cNvSpPr>
          <p:nvPr>
            <p:ph idx="1"/>
          </p:nvPr>
        </p:nvSpPr>
        <p:spPr>
          <a:xfrm>
            <a:off x="838200" y="2557144"/>
            <a:ext cx="10515600" cy="3619819"/>
          </a:xfrm>
        </p:spPr>
        <p:txBody>
          <a:bodyPr>
            <a:normAutofit fontScale="77500"/>
          </a:bodyPr>
          <a:lstStyle/>
          <a:p>
            <a:pPr marL="0" indent="0">
              <a:buNone/>
            </a:pPr>
            <a:r>
              <a:rPr i="1"/>
              <a:t>one illustrative split: tools cut text differently, and [?] is the piece it is about to predict</a:t>
            </a:r>
          </a:p>
          <a:p>
            <a:pPr/>
            <a:r>
              <a:t>Text is cut into </a:t>
            </a:r>
            <a:r>
              <a:rPr b="1"/>
              <a:t>tokens</a:t>
            </a:r>
            <a:r>
              <a:t> — pieces of words, punctuation, runs of spaces — and each becomes a number</a:t>
            </a:r>
          </a:p>
          <a:p>
            <a:pPr/>
            <a:r>
              <a:t>It does not read letter by letter, and it does not read your code </a:t>
            </a:r>
            <a:r>
              <a:rPr i="1"/>
              <a:t>as code</a:t>
            </a:r>
            <a:r>
              <a:t>: a line of Python is a sequence of pieces, like a line of prose</a:t>
            </a:r>
          </a:p>
          <a:p>
            <a:pPr/>
            <a:r>
              <a:t>Training came in two rounds: first, learn from an enormous amount of text which pieces usually follow which; then, learn which replies people reward</a:t>
            </a:r>
          </a:p>
          <a:p>
            <a:pPr marL="0" indent="0">
              <a:buNone/>
            </a:pPr>
            <a:r>
              <a:rPr i="1"/>
              <a:t>why exact counting takes effort, and why "conventional" comes easy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The same loop, one level down</a:t>
            </a:r>
          </a:p>
        </p:txBody>
      </p:sp>
      <p:grpSp>
        <p:nvGrpSpPr>
          <p:cNvPr id="4" name="Flow diagram"/>
          <p:cNvGrpSpPr/>
          <p:nvPr/>
        </p:nvGrpSpPr>
        <p:grpSpPr>
          <a:xfrm>
            <a:off x="0" y="0"/>
            <a:ext cx="11262360" cy="2941193"/>
            <a:chOff x="0" y="0"/>
            <a:chExt cx="11262360" cy="2941193"/>
          </a:xfrm>
        </p:grpSpPr>
        <p:sp>
          <p:nvSpPr>
            <p:cNvPr id="5" name="Step 1"/>
            <p:cNvSpPr/>
            <p:nvPr/>
          </p:nvSpPr>
          <p:spPr>
            <a:xfrm>
              <a:off x="929640" y="1825625"/>
              <a:ext cx="2274570" cy="1115568"/>
            </a:xfrm>
            <a:prstGeom prst="roundRect">
              <a:avLst/>
            </a:prstGeom>
            <a:solidFill>
              <a:schemeClr val="bg1"/>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54864" bIns="54864">
              <a:noAutofit/>
            </a:bodyPr>
            <a:lstStyle/>
            <a:p>
              <a:pPr algn="l"/>
              <a:r>
                <a:rPr sz="1400" b="1">
                  <a:solidFill>
                    <a:schemeClr val="accent1"/>
                  </a:solidFill>
                </a:rPr>
                <a:t>01</a:t>
              </a:r>
            </a:p>
            <a:p>
              <a:pPr algn="l"/>
              <a:r>
                <a:rPr sz="2000">
                  <a:solidFill>
                    <a:schemeClr val="tx1"/>
                  </a:solidFill>
                </a:rPr>
                <a:t>Everything so far, as tokens</a:t>
              </a:r>
            </a:p>
          </p:txBody>
        </p:sp>
        <p:sp>
          <p:nvSpPr>
            <p:cNvPr id="6" name="Step 2"/>
            <p:cNvSpPr/>
            <p:nvPr/>
          </p:nvSpPr>
          <p:spPr>
            <a:xfrm>
              <a:off x="3615690" y="1825625"/>
              <a:ext cx="2274570" cy="1115568"/>
            </a:xfrm>
            <a:prstGeom prst="roundRect">
              <a:avLst/>
            </a:prstGeom>
            <a:solidFill>
              <a:schemeClr val="bg1"/>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54864" bIns="54864">
              <a:noAutofit/>
            </a:bodyPr>
            <a:lstStyle/>
            <a:p>
              <a:pPr algn="l"/>
              <a:r>
                <a:rPr sz="1400" b="1">
                  <a:solidFill>
                    <a:schemeClr val="accent1"/>
                  </a:solidFill>
                </a:rPr>
                <a:t>02</a:t>
              </a:r>
            </a:p>
            <a:p>
              <a:pPr algn="l"/>
              <a:r>
                <a:rPr sz="2000">
                  <a:solidFill>
                    <a:schemeClr val="tx1"/>
                  </a:solidFill>
                </a:rPr>
                <a:t>Score </a:t>
              </a:r>
              <a:r>
                <a:rPr b="1" sz="2000">
                  <a:solidFill>
                    <a:schemeClr val="tx1"/>
                  </a:solidFill>
                </a:rPr>
                <a:t>every</a:t>
              </a:r>
              <a:r>
                <a:rPr sz="2000">
                  <a:solidFill>
                    <a:schemeClr val="tx1"/>
                  </a:solidFill>
                </a:rPr>
                <a:t> possible next token</a:t>
              </a:r>
            </a:p>
          </p:txBody>
        </p:sp>
        <p:sp>
          <p:nvSpPr>
            <p:cNvPr id="7" name="Step 3"/>
            <p:cNvSpPr/>
            <p:nvPr/>
          </p:nvSpPr>
          <p:spPr>
            <a:xfrm>
              <a:off x="6301740" y="1825625"/>
              <a:ext cx="2274570" cy="1115568"/>
            </a:xfrm>
            <a:prstGeom prst="roundRect">
              <a:avLst/>
            </a:prstGeom>
            <a:solidFill>
              <a:schemeClr val="bg1"/>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54864" bIns="54864">
              <a:noAutofit/>
            </a:bodyPr>
            <a:lstStyle/>
            <a:p>
              <a:pPr algn="l"/>
              <a:r>
                <a:rPr sz="1400" b="1">
                  <a:solidFill>
                    <a:schemeClr val="accent1"/>
                  </a:solidFill>
                </a:rPr>
                <a:t>03</a:t>
              </a:r>
            </a:p>
            <a:p>
              <a:pPr algn="l"/>
              <a:r>
                <a:rPr sz="2000">
                  <a:solidFill>
                    <a:schemeClr val="tx1"/>
                  </a:solidFill>
                </a:rPr>
                <a:t>Pick one — usually a likely one</a:t>
              </a:r>
            </a:p>
          </p:txBody>
        </p:sp>
        <p:sp>
          <p:nvSpPr>
            <p:cNvPr id="8" name="Step 4"/>
            <p:cNvSpPr/>
            <p:nvPr/>
          </p:nvSpPr>
          <p:spPr>
            <a:xfrm>
              <a:off x="8987790" y="1825625"/>
              <a:ext cx="2274570" cy="1115568"/>
            </a:xfrm>
            <a:prstGeom prst="roundRect">
              <a:avLst/>
            </a:prstGeom>
            <a:solidFill>
              <a:schemeClr val="bg1"/>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54864" bIns="54864">
              <a:noAutofit/>
            </a:bodyPr>
            <a:lstStyle/>
            <a:p>
              <a:pPr algn="l"/>
              <a:r>
                <a:rPr sz="1400" b="1">
                  <a:solidFill>
                    <a:schemeClr val="accent1"/>
                  </a:solidFill>
                </a:rPr>
                <a:t>04</a:t>
              </a:r>
            </a:p>
            <a:p>
              <a:pPr algn="l"/>
              <a:r>
                <a:rPr sz="2000">
                  <a:solidFill>
                    <a:schemeClr val="tx1"/>
                  </a:solidFill>
                </a:rPr>
                <a:t>Append it, feed it all back in</a:t>
              </a:r>
            </a:p>
          </p:txBody>
        </p:sp>
        <p:cxnSp>
          <p:nvCxnSpPr>
            <p:cNvPr id="9" name="Connector 8"/>
            <p:cNvCxnSpPr>
              <a:stCxn id="5" idx="3"/>
              <a:endCxn id="6" idx="1"/>
            </p:cNvCxnSpPr>
            <p:nvPr/>
          </p:nvCxnSpPr>
          <p:spPr>
            <a:xfrm flipV="1">
              <a:off x="3204210" y="2383409"/>
              <a:ext cx="411480" cy="0"/>
            </a:xfrm>
            <a:prstGeom prst="line">
              <a:avLst/>
            </a:prstGeom>
            <a:ln w="254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cxnSp>
          <p:nvCxnSpPr>
            <p:cNvPr id="10" name="Connector 9"/>
            <p:cNvCxnSpPr>
              <a:stCxn id="6" idx="3"/>
              <a:endCxn id="7" idx="1"/>
            </p:cNvCxnSpPr>
            <p:nvPr/>
          </p:nvCxnSpPr>
          <p:spPr>
            <a:xfrm flipV="1">
              <a:off x="5890260" y="2383409"/>
              <a:ext cx="411480" cy="0"/>
            </a:xfrm>
            <a:prstGeom prst="line">
              <a:avLst/>
            </a:prstGeom>
            <a:ln w="254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cxnSp>
          <p:nvCxnSpPr>
            <p:cNvPr id="11" name="Connector 10"/>
            <p:cNvCxnSpPr>
              <a:stCxn id="7" idx="3"/>
              <a:endCxn id="8" idx="1"/>
            </p:cNvCxnSpPr>
            <p:nvPr/>
          </p:nvCxnSpPr>
          <p:spPr>
            <a:xfrm flipV="1">
              <a:off x="8576310" y="2383409"/>
              <a:ext cx="411480" cy="0"/>
            </a:xfrm>
            <a:prstGeom prst="line">
              <a:avLst/>
            </a:prstGeom>
            <a:ln w="254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grpSp>
      <p:sp>
        <p:nvSpPr>
          <p:cNvPr id="3" name="Content Placeholder 2"/>
          <p:cNvSpPr>
            <a:spLocks noGrp="1"/>
          </p:cNvSpPr>
          <p:nvPr>
            <p:ph idx="1"/>
          </p:nvPr>
        </p:nvSpPr>
        <p:spPr>
          <a:xfrm>
            <a:off x="838200" y="3124073"/>
            <a:ext cx="10515600" cy="3052890"/>
          </a:xfrm>
        </p:spPr>
        <p:txBody>
          <a:bodyPr>
            <a:normAutofit/>
          </a:bodyPr>
          <a:lstStyle/>
          <a:p>
            <a:pPr/>
            <a:r>
              <a:t>The network is </a:t>
            </a:r>
            <a:r>
              <a:rPr b="1"/>
              <a:t>fixed</a:t>
            </a:r>
            <a:r>
              <a:t>. Between steps, only the sequence grows</a:t>
            </a:r>
          </a:p>
          <a:p>
            <a:pPr/>
            <a:r>
              <a:t>There is no step labelled "check". Likely, given everything before it, is the </a:t>
            </a:r>
            <a:r>
              <a:rPr b="1"/>
              <a:t>entire</a:t>
            </a:r>
            <a:r>
              <a:t> criterion</a:t>
            </a:r>
          </a:p>
          <a:p>
            <a:pPr/>
            <a:r>
              <a:t>So a reply is built one piece at a time, each piece committed before the next is chosen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The context window: all it can see</a:t>
            </a:r>
          </a:p>
        </p:txBody>
      </p:sp>
      <p:grpSp>
        <p:nvGrpSpPr>
          <p:cNvPr id="4" name="Stack diagram"/>
          <p:cNvGrpSpPr/>
          <p:nvPr/>
        </p:nvGrpSpPr>
        <p:grpSpPr>
          <a:xfrm>
            <a:off x="929640" y="1825625"/>
            <a:ext cx="10332720" cy="2316480"/>
            <a:chOff x="929640" y="1825625"/>
            <a:chExt cx="10332720" cy="2316480"/>
          </a:xfrm>
        </p:grpSpPr>
        <p:sp>
          <p:nvSpPr>
            <p:cNvPr id="5" name="Layer 1"/>
            <p:cNvSpPr/>
            <p:nvPr/>
          </p:nvSpPr>
          <p:spPr>
            <a:xfrm>
              <a:off x="929640" y="1825625"/>
              <a:ext cx="10332720" cy="524256"/>
            </a:xfrm>
            <a:prstGeom prst="roundRect">
              <a:avLst>
                <a:gd name="adj" fmla="val 13953"/>
              </a:avLst>
            </a:prstGeom>
            <a:solidFill>
              <a:schemeClr val="accent1">
                <a:lumMod val="20000"/>
                <a:lumOff val="80000"/>
              </a:schemeClr>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54864" bIns="54864">
              <a:noAutofit/>
            </a:bodyPr>
            <a:lstStyle/>
            <a:p>
              <a:pPr algn="l">
                <a:tabLst>
                  <a:tab pos="10113264" algn="r"/>
                </a:tabLst>
              </a:pPr>
              <a:r>
                <a:rPr sz="2000">
                  <a:solidFill>
                    <a:schemeClr val="tx1"/>
                  </a:solidFill>
                </a:rPr>
                <a:t>Instructions the tool adds before you type anything</a:t>
              </a:r>
              <a:r>
                <a:rPr sz="1600">
                  <a:solidFill>
                    <a:schemeClr val="accent1"/>
                  </a:solidFill>
                </a:rPr>
                <a:t>	always in</a:t>
              </a:r>
            </a:p>
          </p:txBody>
        </p:sp>
        <p:sp>
          <p:nvSpPr>
            <p:cNvPr id="6" name="Layer 2"/>
            <p:cNvSpPr/>
            <p:nvPr/>
          </p:nvSpPr>
          <p:spPr>
            <a:xfrm>
              <a:off x="929640" y="2423033"/>
              <a:ext cx="10332720" cy="524256"/>
            </a:xfrm>
            <a:prstGeom prst="roundRect">
              <a:avLst>
                <a:gd name="adj" fmla="val 13953"/>
              </a:avLst>
            </a:prstGeom>
            <a:solidFill>
              <a:schemeClr val="bg1"/>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54864" bIns="54864">
              <a:noAutofit/>
            </a:bodyPr>
            <a:lstStyle/>
            <a:p>
              <a:pPr algn="l">
                <a:tabLst>
                  <a:tab pos="10113264" algn="r"/>
                </a:tabLst>
              </a:pPr>
              <a:r>
                <a:rPr sz="2000">
                  <a:solidFill>
                    <a:schemeClr val="tx1"/>
                  </a:solidFill>
                </a:rPr>
                <a:t>The conversation so far — </a:t>
              </a:r>
              <a:r>
                <a:rPr b="1" sz="2000">
                  <a:solidFill>
                    <a:schemeClr val="tx1"/>
                  </a:solidFill>
                </a:rPr>
                <a:t>including its own replies</a:t>
              </a:r>
              <a:r>
                <a:rPr sz="1600">
                  <a:solidFill>
                    <a:schemeClr val="accent1"/>
                  </a:solidFill>
                </a:rPr>
                <a:t>	in</a:t>
              </a:r>
            </a:p>
          </p:txBody>
        </p:sp>
        <p:sp>
          <p:nvSpPr>
            <p:cNvPr id="7" name="Layer 3"/>
            <p:cNvSpPr/>
            <p:nvPr/>
          </p:nvSpPr>
          <p:spPr>
            <a:xfrm>
              <a:off x="929640" y="3020441"/>
              <a:ext cx="10332720" cy="524256"/>
            </a:xfrm>
            <a:prstGeom prst="roundRect">
              <a:avLst>
                <a:gd name="adj" fmla="val 13953"/>
              </a:avLst>
            </a:prstGeom>
            <a:solidFill>
              <a:schemeClr val="bg1"/>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54864" bIns="54864">
              <a:noAutofit/>
            </a:bodyPr>
            <a:lstStyle/>
            <a:p>
              <a:pPr algn="l">
                <a:tabLst>
                  <a:tab pos="10113264" algn="r"/>
                </a:tabLst>
              </a:pPr>
              <a:r>
                <a:rPr sz="2000">
                  <a:solidFill>
                    <a:schemeClr val="tx1"/>
                  </a:solidFill>
                </a:rPr>
                <a:t>Files you attached or pasted, or the tool chose to include</a:t>
              </a:r>
              <a:r>
                <a:rPr sz="1600">
                  <a:solidFill>
                    <a:schemeClr val="accent1"/>
                  </a:solidFill>
                </a:rPr>
                <a:t>	in, if put there</a:t>
              </a:r>
            </a:p>
          </p:txBody>
        </p:sp>
        <p:sp>
          <p:nvSpPr>
            <p:cNvPr id="8" name="Layer 4"/>
            <p:cNvSpPr/>
            <p:nvPr/>
          </p:nvSpPr>
          <p:spPr>
            <a:xfrm>
              <a:off x="929640" y="3617849"/>
              <a:ext cx="10332720" cy="524256"/>
            </a:xfrm>
            <a:prstGeom prst="roundRect">
              <a:avLst>
                <a:gd name="adj" fmla="val 13953"/>
              </a:avLst>
            </a:prstGeom>
            <a:solidFill>
              <a:schemeClr val="accent2">
                <a:lumMod val="15000"/>
                <a:lumOff val="85000"/>
              </a:schemeClr>
            </a:solidFill>
            <a:ln w="19050">
              <a:solidFill>
                <a:schemeClr val="accent2"/>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54864" bIns="54864">
              <a:noAutofit/>
            </a:bodyPr>
            <a:lstStyle/>
            <a:p>
              <a:pPr algn="l">
                <a:tabLst>
                  <a:tab pos="10113264" algn="r"/>
                </a:tabLst>
              </a:pPr>
              <a:r>
                <a:rPr sz="2000">
                  <a:solidFill>
                    <a:schemeClr val="tx1"/>
                  </a:solidFill>
                </a:rPr>
                <a:t>The rest of your repo, the docs, the internet, yesterday's chat</a:t>
              </a:r>
              <a:r>
                <a:rPr sz="1600">
                  <a:solidFill>
                    <a:schemeClr val="accent2"/>
                  </a:solidFill>
                </a:rPr>
                <a:t>	not in</a:t>
              </a:r>
            </a:p>
          </p:txBody>
        </p:sp>
      </p:grpSp>
      <p:sp>
        <p:nvSpPr>
          <p:cNvPr id="3" name="Content Placeholder 2"/>
          <p:cNvSpPr>
            <a:spLocks noGrp="1"/>
          </p:cNvSpPr>
          <p:nvPr>
            <p:ph idx="1"/>
          </p:nvPr>
        </p:nvSpPr>
        <p:spPr>
          <a:xfrm>
            <a:off x="838200" y="4324985"/>
            <a:ext cx="10515600" cy="1851978"/>
          </a:xfrm>
        </p:spPr>
        <p:txBody>
          <a:bodyPr>
            <a:normAutofit/>
          </a:bodyPr>
          <a:lstStyle/>
          <a:p>
            <a:pPr/>
            <a:r>
              <a:t>It is </a:t>
            </a:r>
            <a:r>
              <a:rPr b="1"/>
              <a:t>finite</a:t>
            </a:r>
            <a:r>
              <a:t>. What does not fit is not seen</a:t>
            </a:r>
          </a:p>
          <a:p>
            <a:pPr/>
            <a:r>
              <a:t>Nothing outside it exists. "It can see the repo" is false unless the tool put the file 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Predict: does it remember?</a:t>
            </a:r>
          </a:p>
        </p:txBody>
      </p:sp>
      <p:sp>
        <p:nvSpPr>
          <p:cNvPr id="3" name="Content Placeholder 2"/>
          <p:cNvSpPr>
            <a:spLocks noGrp="1"/>
          </p:cNvSpPr>
          <p:nvPr>
            <p:ph idx="1"/>
          </p:nvPr>
        </p:nvSpPr>
        <p:spPr>
          <a:xfrm>
            <a:off x="838200" y="1825625"/>
            <a:ext cx="10515600" cy="4351338"/>
          </a:xfrm>
        </p:spPr>
        <p:txBody>
          <a:bodyPr>
            <a:normAutofit/>
          </a:bodyPr>
          <a:lstStyle/>
          <a:p>
            <a:pPr marL="0" indent="0">
              <a:buNone/>
            </a:pPr>
            <a:r>
              <a:t>Yesterday you told it, in a long conversation, that your team names booleans </a:t>
            </a:r>
            <a:r>
              <a:rPr>
                <a:latin typeface="Consolas"/>
              </a:rPr>
              <a:t>is_…</a:t>
            </a:r>
            <a:r>
              <a:t> and never uses single-letter variables.</a:t>
            </a:r>
          </a:p>
          <a:p>
            <a:pPr marL="0" indent="0">
              <a:buNone/>
            </a:pPr>
            <a:r>
              <a:t>Today, in a </a:t>
            </a:r>
            <a:r>
              <a:rPr b="1"/>
              <a:t>new</a:t>
            </a:r>
            <a:r>
              <a:t> conversation, you ask for a function.</a:t>
            </a:r>
          </a:p>
          <a:p>
            <a:pPr/>
            <a:r>
              <a:t>It follows your convention — it learned it yesterday</a:t>
            </a:r>
          </a:p>
          <a:p>
            <a:pPr/>
            <a:r>
              <a:t>It follows the convention only if something put it in today's context</a:t>
            </a:r>
          </a:p>
          <a:p>
            <a:pPr/>
            <a:r>
              <a:t>It asks you what conventions to use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Frozen weights, live context</a:t>
            </a:r>
          </a:p>
        </p:txBody>
      </p:sp>
      <p:sp>
        <p:nvSpPr>
          <p:cNvPr id="3" name="Text Placeholder 2"/>
          <p:cNvSpPr>
            <a:spLocks noGrp="1"/>
          </p:cNvSpPr>
          <p:nvPr>
            <p:ph type="body" idx="1"/>
          </p:nvPr>
        </p:nvSpPr>
        <p:spPr/>
        <p:txBody>
          <a:bodyPr/>
          <a:lstStyle/>
          <a:p>
            <a:r>
              <a:t>Fixed at training</a:t>
            </a:r>
          </a:p>
        </p:txBody>
      </p:sp>
      <p:sp>
        <p:nvSpPr>
          <p:cNvPr id="4" name="Content Placeholder 3"/>
          <p:cNvSpPr>
            <a:spLocks noGrp="1"/>
          </p:cNvSpPr>
          <p:nvPr>
            <p:ph idx="2" sz="half"/>
          </p:nvPr>
        </p:nvSpPr>
        <p:spPr>
          <a:xfrm>
            <a:off x="839788" y="2505075"/>
            <a:ext cx="5157787" cy="1856804"/>
          </a:xfrm>
        </p:spPr>
        <p:txBody>
          <a:bodyPr>
            <a:normAutofit fontScale="92500"/>
          </a:bodyPr>
          <a:lstStyle/>
          <a:p>
            <a:pPr/>
            <a:r>
              <a:t>What it knows, up to a cutoff</a:t>
            </a:r>
          </a:p>
          <a:p>
            <a:pPr/>
            <a:r>
              <a:t>How it writes; what counts as "typical"</a:t>
            </a:r>
          </a:p>
          <a:p>
            <a:pPr/>
            <a:r>
              <a:t>Nothing you type changes it</a:t>
            </a:r>
          </a:p>
        </p:txBody>
      </p:sp>
      <p:sp>
        <p:nvSpPr>
          <p:cNvPr id="5" name="Text Placeholder 4"/>
          <p:cNvSpPr>
            <a:spLocks noGrp="1"/>
          </p:cNvSpPr>
          <p:nvPr>
            <p:ph type="body" idx="3" sz="quarter"/>
          </p:nvPr>
        </p:nvSpPr>
        <p:spPr/>
        <p:txBody>
          <a:bodyPr/>
          <a:lstStyle/>
          <a:p>
            <a:r>
              <a:t>Changed by you, every message</a:t>
            </a:r>
          </a:p>
        </p:txBody>
      </p:sp>
      <p:sp>
        <p:nvSpPr>
          <p:cNvPr id="6" name="Content Placeholder 5"/>
          <p:cNvSpPr>
            <a:spLocks noGrp="1"/>
          </p:cNvSpPr>
          <p:nvPr>
            <p:ph idx="4" sz="quarter"/>
          </p:nvPr>
        </p:nvSpPr>
        <p:spPr>
          <a:xfrm>
            <a:off x="6172200" y="2505075"/>
            <a:ext cx="5183188" cy="1856804"/>
          </a:xfrm>
        </p:spPr>
        <p:txBody>
          <a:bodyPr>
            <a:normAutofit fontScale="92500"/>
          </a:bodyPr>
          <a:lstStyle/>
          <a:p>
            <a:pPr/>
            <a:r>
              <a:t>What it can </a:t>
            </a:r>
            <a:r>
              <a:rPr b="1"/>
              <a:t>see</a:t>
            </a:r>
            <a:r>
              <a:t> right now</a:t>
            </a:r>
          </a:p>
          <a:p>
            <a:pPr/>
            <a:r>
              <a:t>The question, and how it is framed</a:t>
            </a:r>
          </a:p>
          <a:p>
            <a:pPr/>
            <a:r>
              <a:t>Everything you type changes it</a:t>
            </a:r>
          </a:p>
        </p:txBody>
      </p:sp>
      <p:sp>
        <p:nvSpPr>
          <p:cNvPr id="7" name="Text 7"/>
          <p:cNvSpPr txBox="1"/>
          <p:nvPr/>
        </p:nvSpPr>
        <p:spPr>
          <a:xfrm>
            <a:off x="839788" y="4544759"/>
            <a:ext cx="10515600" cy="1644904"/>
          </a:xfrm>
          <a:prstGeom prst="rect">
            <a:avLst/>
          </a:prstGeom>
          <a:noFill/>
        </p:spPr>
        <p:txBody>
          <a:bodyPr wrap="square">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r>
              <a:t>"It learned that yesterday" is never true. </a:t>
            </a:r>
            <a:r>
              <a:rPr b="1"/>
              <a:t>It was in the context yesterday</a:t>
            </a:r>
          </a:p>
          <a:p>
            <a:pPr/>
            <a:r>
              <a:t>Anything it must know every time has to be written down where the tool will put it in — every time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P spid="7" grpId="0" build="p"/>
    </p:bldLst>
  </p:timing>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When it does look things up</a:t>
            </a:r>
          </a:p>
        </p:txBody>
      </p:sp>
      <p:grpSp>
        <p:nvGrpSpPr>
          <p:cNvPr id="4" name="Flow diagram"/>
          <p:cNvGrpSpPr/>
          <p:nvPr/>
        </p:nvGrpSpPr>
        <p:grpSpPr>
          <a:xfrm>
            <a:off x="0" y="0"/>
            <a:ext cx="11262360" cy="2941193"/>
            <a:chOff x="0" y="0"/>
            <a:chExt cx="11262360" cy="2941193"/>
          </a:xfrm>
        </p:grpSpPr>
        <p:sp>
          <p:nvSpPr>
            <p:cNvPr id="5" name="Step 1"/>
            <p:cNvSpPr/>
            <p:nvPr/>
          </p:nvSpPr>
          <p:spPr>
            <a:xfrm>
              <a:off x="929640" y="1825625"/>
              <a:ext cx="3169920" cy="1115568"/>
            </a:xfrm>
            <a:prstGeom prst="roundRect">
              <a:avLst/>
            </a:prstGeom>
            <a:solidFill>
              <a:schemeClr val="bg1"/>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54864" bIns="54864">
              <a:noAutofit/>
            </a:bodyPr>
            <a:lstStyle/>
            <a:p>
              <a:pPr algn="l"/>
              <a:r>
                <a:rPr sz="1400" b="1">
                  <a:solidFill>
                    <a:schemeClr val="accent1"/>
                  </a:solidFill>
                </a:rPr>
                <a:t>01</a:t>
              </a:r>
            </a:p>
            <a:p>
              <a:pPr algn="l"/>
              <a:r>
                <a:rPr sz="2000">
                  <a:solidFill>
                    <a:schemeClr val="tx1"/>
                  </a:solidFill>
                </a:rPr>
                <a:t>The tool runs a search, reads a file, runs a test</a:t>
              </a:r>
            </a:p>
          </p:txBody>
        </p:sp>
        <p:sp>
          <p:nvSpPr>
            <p:cNvPr id="6" name="Step 2"/>
            <p:cNvSpPr/>
            <p:nvPr/>
          </p:nvSpPr>
          <p:spPr>
            <a:xfrm>
              <a:off x="4511040" y="1825625"/>
              <a:ext cx="3169920" cy="1115568"/>
            </a:xfrm>
            <a:prstGeom prst="roundRect">
              <a:avLst/>
            </a:prstGeom>
            <a:solidFill>
              <a:schemeClr val="bg1"/>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54864" bIns="54864">
              <a:noAutofit/>
            </a:bodyPr>
            <a:lstStyle/>
            <a:p>
              <a:pPr algn="l"/>
              <a:r>
                <a:rPr sz="1400" b="1">
                  <a:solidFill>
                    <a:schemeClr val="accent1"/>
                  </a:solidFill>
                </a:rPr>
                <a:t>02</a:t>
              </a:r>
            </a:p>
            <a:p>
              <a:pPr algn="l"/>
              <a:r>
                <a:rPr sz="2000">
                  <a:solidFill>
                    <a:schemeClr val="tx1"/>
                  </a:solidFill>
                </a:rPr>
                <a:t>The result is </a:t>
              </a:r>
              <a:r>
                <a:rPr b="1" sz="2000">
                  <a:solidFill>
                    <a:schemeClr val="tx1"/>
                  </a:solidFill>
                </a:rPr>
                <a:t>pasted into the context</a:t>
              </a:r>
            </a:p>
          </p:txBody>
        </p:sp>
        <p:sp>
          <p:nvSpPr>
            <p:cNvPr id="7" name="Step 3"/>
            <p:cNvSpPr/>
            <p:nvPr/>
          </p:nvSpPr>
          <p:spPr>
            <a:xfrm>
              <a:off x="8092440" y="1825625"/>
              <a:ext cx="3169920" cy="1115568"/>
            </a:xfrm>
            <a:prstGeom prst="roundRect">
              <a:avLst/>
            </a:prstGeom>
            <a:solidFill>
              <a:schemeClr val="bg1"/>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54864" bIns="54864">
              <a:noAutofit/>
            </a:bodyPr>
            <a:lstStyle/>
            <a:p>
              <a:pPr algn="l"/>
              <a:r>
                <a:rPr sz="1400" b="1">
                  <a:solidFill>
                    <a:schemeClr val="accent1"/>
                  </a:solidFill>
                </a:rPr>
                <a:t>03</a:t>
              </a:r>
            </a:p>
            <a:p>
              <a:pPr algn="l"/>
              <a:r>
                <a:rPr sz="2000">
                  <a:solidFill>
                    <a:schemeClr val="tx1"/>
                  </a:solidFill>
                </a:rPr>
                <a:t>Prediction continues — over the new text</a:t>
              </a:r>
            </a:p>
          </p:txBody>
        </p:sp>
        <p:cxnSp>
          <p:nvCxnSpPr>
            <p:cNvPr id="8" name="Connector 7"/>
            <p:cNvCxnSpPr>
              <a:stCxn id="5" idx="3"/>
              <a:endCxn id="6" idx="1"/>
            </p:cNvCxnSpPr>
            <p:nvPr/>
          </p:nvCxnSpPr>
          <p:spPr>
            <a:xfrm flipV="1">
              <a:off x="4099560" y="2383409"/>
              <a:ext cx="411480" cy="0"/>
            </a:xfrm>
            <a:prstGeom prst="line">
              <a:avLst/>
            </a:prstGeom>
            <a:ln w="254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cxnSp>
          <p:nvCxnSpPr>
            <p:cNvPr id="9" name="Connector 8"/>
            <p:cNvCxnSpPr>
              <a:stCxn id="6" idx="3"/>
              <a:endCxn id="7" idx="1"/>
            </p:cNvCxnSpPr>
            <p:nvPr/>
          </p:nvCxnSpPr>
          <p:spPr>
            <a:xfrm flipV="1">
              <a:off x="7680960" y="2383409"/>
              <a:ext cx="411480" cy="0"/>
            </a:xfrm>
            <a:prstGeom prst="line">
              <a:avLst/>
            </a:prstGeom>
            <a:ln w="254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grpSp>
      <p:sp>
        <p:nvSpPr>
          <p:cNvPr id="3" name="Content Placeholder 2"/>
          <p:cNvSpPr>
            <a:spLocks noGrp="1"/>
          </p:cNvSpPr>
          <p:nvPr>
            <p:ph idx="1"/>
          </p:nvPr>
        </p:nvSpPr>
        <p:spPr>
          <a:xfrm>
            <a:off x="838200" y="3124073"/>
            <a:ext cx="10515600" cy="3052890"/>
          </a:xfrm>
        </p:spPr>
        <p:txBody>
          <a:bodyPr>
            <a:normAutofit/>
          </a:bodyPr>
          <a:lstStyle/>
          <a:p>
            <a:pPr/>
            <a:r>
              <a:t>Retrieval changes </a:t>
            </a:r>
            <a:r>
              <a:rPr b="1"/>
              <a:t>what is in the context</a:t>
            </a:r>
            <a:r>
              <a:t>. It does not change the mechanism</a:t>
            </a:r>
          </a:p>
          <a:p>
            <a:pPr/>
            <a:r>
              <a:t>A looked-up fact can still be misread, misquoted, or outvoted by "typical" — the step after the lookup is still prediction</a:t>
            </a:r>
          </a:p>
          <a:p>
            <a:pPr marL="0" indent="0">
              <a:buNone/>
            </a:pPr>
            <a:r>
              <a:rPr i="1"/>
              <a:t>a tool that can search has raised the odds, not removed the check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The ranked list</a:t>
            </a:r>
          </a:p>
        </p:txBody>
      </p:sp>
      <p:sp>
        <p:nvSpPr>
          <p:cNvPr id="3" name="Content Placeholder 2"/>
          <p:cNvSpPr>
            <a:spLocks noGrp="1"/>
          </p:cNvSpPr>
          <p:nvPr>
            <p:ph idx="1"/>
          </p:nvPr>
        </p:nvSpPr>
        <p:spPr>
          <a:xfrm>
            <a:off x="838200" y="1825625"/>
            <a:ext cx="10515600" cy="804672"/>
          </a:xfrm>
        </p:spPr>
        <p:txBody>
          <a:bodyPr>
            <a:normAutofit fontScale="92500"/>
          </a:bodyPr>
          <a:lstStyle/>
          <a:p>
            <a:pPr marL="0" indent="0">
              <a:buNone/>
            </a:pPr>
            <a:r>
              <a:rPr b="1"/>
              <a:t>Prompt:</a:t>
            </a:r>
            <a:r>
              <a:t> “Write a function that loads a spreadsheet using pandas.read_excel_fast()”</a:t>
            </a:r>
          </a:p>
        </p:txBody>
      </p:sp>
      <p:grpSp>
        <p:nvGrpSpPr>
          <p:cNvPr id="4" name="Stack diagram"/>
          <p:cNvGrpSpPr/>
          <p:nvPr/>
        </p:nvGrpSpPr>
        <p:grpSpPr>
          <a:xfrm>
            <a:off x="929640" y="2813177"/>
            <a:ext cx="10332720" cy="1627632"/>
            <a:chOff x="929640" y="2813177"/>
            <a:chExt cx="10332720" cy="1627632"/>
          </a:xfrm>
        </p:grpSpPr>
        <p:sp>
          <p:nvSpPr>
            <p:cNvPr id="5" name="Layer 1"/>
            <p:cNvSpPr/>
            <p:nvPr/>
          </p:nvSpPr>
          <p:spPr>
            <a:xfrm>
              <a:off x="929640" y="2813177"/>
              <a:ext cx="10332720" cy="493776"/>
            </a:xfrm>
            <a:prstGeom prst="roundRect">
              <a:avLst>
                <a:gd name="adj" fmla="val 14814"/>
              </a:avLst>
            </a:prstGeom>
            <a:solidFill>
              <a:schemeClr val="accent1">
                <a:lumMod val="20000"/>
                <a:lumOff val="80000"/>
              </a:schemeClr>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54864" bIns="54864">
              <a:noAutofit/>
            </a:bodyPr>
            <a:lstStyle/>
            <a:p>
              <a:pPr algn="l">
                <a:tabLst>
                  <a:tab pos="10113264" algn="r"/>
                </a:tabLst>
              </a:pPr>
              <a:r>
                <a:rPr sz="1800">
                  <a:solidFill>
                    <a:schemeClr val="tx1"/>
                  </a:solidFill>
                  <a:latin typeface="Consolas"/>
                </a:rPr>
                <a:t>def load_sheet(path):</a:t>
              </a:r>
              <a:r>
                <a:rPr sz="1800">
                  <a:solidFill>
                    <a:schemeClr val="tx1"/>
                  </a:solidFill>
                </a:rPr>
                <a:t> — code that uses the function named</a:t>
              </a:r>
              <a:r>
                <a:rPr sz="1400">
                  <a:solidFill>
                    <a:schemeClr val="accent1"/>
                  </a:solidFill>
                </a:rPr>
                <a:t>	most likely</a:t>
              </a:r>
            </a:p>
          </p:txBody>
        </p:sp>
        <p:sp>
          <p:nvSpPr>
            <p:cNvPr id="6" name="Layer 2"/>
            <p:cNvSpPr/>
            <p:nvPr/>
          </p:nvSpPr>
          <p:spPr>
            <a:xfrm>
              <a:off x="929640" y="3380105"/>
              <a:ext cx="10332720" cy="493776"/>
            </a:xfrm>
            <a:prstGeom prst="roundRect">
              <a:avLst>
                <a:gd name="adj" fmla="val 14814"/>
              </a:avLst>
            </a:prstGeom>
            <a:solidFill>
              <a:schemeClr val="bg1"/>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54864" bIns="54864">
              <a:noAutofit/>
            </a:bodyPr>
            <a:lstStyle/>
            <a:p>
              <a:pPr algn="l">
                <a:tabLst>
                  <a:tab pos="10113264" algn="r"/>
                </a:tabLst>
              </a:pPr>
              <a:r>
                <a:rPr sz="1800">
                  <a:solidFill>
                    <a:schemeClr val="tx1"/>
                  </a:solidFill>
                </a:rPr>
                <a:t>"Here's a function that…" — prose, then the same code</a:t>
              </a:r>
              <a:r>
                <a:rPr sz="1400">
                  <a:solidFill>
                    <a:schemeClr val="accent1"/>
                  </a:solidFill>
                </a:rPr>
                <a:t>	likely</a:t>
              </a:r>
            </a:p>
          </p:txBody>
        </p:sp>
        <p:sp>
          <p:nvSpPr>
            <p:cNvPr id="7" name="Layer 3"/>
            <p:cNvSpPr/>
            <p:nvPr/>
          </p:nvSpPr>
          <p:spPr>
            <a:xfrm>
              <a:off x="929640" y="3947033"/>
              <a:ext cx="10332720" cy="493776"/>
            </a:xfrm>
            <a:prstGeom prst="roundRect">
              <a:avLst>
                <a:gd name="adj" fmla="val 14814"/>
              </a:avLst>
            </a:prstGeom>
            <a:noFill/>
            <a:ln w="19050">
              <a:solidFill>
                <a:schemeClr val="tx1">
                  <a:lumMod val="50000"/>
                  <a:lumOff val="50000"/>
                </a:schemeClr>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54864" bIns="54864">
              <a:noAutofit/>
            </a:bodyPr>
            <a:lstStyle/>
            <a:p>
              <a:pPr algn="l">
                <a:tabLst>
                  <a:tab pos="10113264" algn="r"/>
                </a:tabLst>
              </a:pPr>
              <a:r>
                <a:rPr sz="1800">
                  <a:solidFill>
                    <a:schemeClr val="tx1">
                      <a:lumMod val="65000"/>
                      <a:lumOff val="35000"/>
                    </a:schemeClr>
                  </a:solidFill>
                </a:rPr>
                <a:t>"pandas has no </a:t>
              </a:r>
              <a:r>
                <a:rPr sz="1800">
                  <a:solidFill>
                    <a:schemeClr val="tx1">
                      <a:lumMod val="65000"/>
                      <a:lumOff val="35000"/>
                    </a:schemeClr>
                  </a:solidFill>
                  <a:latin typeface="Consolas"/>
                </a:rPr>
                <a:t>read_excel_fast</a:t>
              </a:r>
              <a:r>
                <a:rPr sz="1800">
                  <a:solidFill>
                    <a:schemeClr val="tx1">
                      <a:lumMod val="65000"/>
                      <a:lumOff val="35000"/>
                    </a:schemeClr>
                  </a:solidFill>
                </a:rPr>
                <a:t>; did you mean…"</a:t>
              </a:r>
              <a:r>
                <a:rPr sz="1400">
                  <a:solidFill>
                    <a:schemeClr val="tx1">
                      <a:lumMod val="50000"/>
                      <a:lumOff val="50000"/>
                    </a:schemeClr>
                  </a:solidFill>
                </a:rPr>
                <a:t>	rare, until training pushed it up</a:t>
              </a:r>
            </a:p>
          </p:txBody>
        </p:sp>
      </p:grpSp>
      <p:sp>
        <p:nvSpPr>
          <p:cNvPr id="8" name="Text 8"/>
          <p:cNvSpPr txBox="1"/>
          <p:nvPr/>
        </p:nvSpPr>
        <p:spPr>
          <a:xfrm>
            <a:off x="838200" y="4623689"/>
            <a:ext cx="10515600" cy="1553274"/>
          </a:xfrm>
          <a:prstGeom prst="rect">
            <a:avLst/>
          </a:prstGeom>
          <a:noFill/>
        </p:spPr>
        <p:txBody>
          <a:bodyPr wrap="square">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r>
              <a:t>The request </a:t>
            </a:r>
            <a:r>
              <a:rPr b="1"/>
              <a:t>presupposed</a:t>
            </a:r>
            <a:r>
              <a:t> the function. The ranking inherited it</a:t>
            </a:r>
          </a:p>
          <a:p>
            <a:pPr/>
            <a:r>
              <a:t>The pick is usually likely, not always top: same prompt, different answers — and often the same fiction again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Predict: fresh conversation, direct question</a:t>
            </a:r>
          </a:p>
        </p:txBody>
      </p:sp>
      <p:sp>
        <p:nvSpPr>
          <p:cNvPr id="3" name="Content Placeholder 2"/>
          <p:cNvSpPr>
            <a:spLocks noGrp="1"/>
          </p:cNvSpPr>
          <p:nvPr>
            <p:ph idx="1"/>
          </p:nvPr>
        </p:nvSpPr>
        <p:spPr>
          <a:xfrm>
            <a:off x="838200" y="1825625"/>
            <a:ext cx="10515600" cy="4351338"/>
          </a:xfrm>
        </p:spPr>
        <p:txBody>
          <a:bodyPr>
            <a:normAutofit/>
          </a:bodyPr>
          <a:lstStyle/>
          <a:p>
            <a:pPr marL="0" indent="0">
              <a:buNone/>
            </a:pPr>
            <a:r>
              <a:t>Say it has written </a:t>
            </a:r>
            <a:r>
              <a:rPr>
                <a:latin typeface="Consolas"/>
              </a:rPr>
              <a:t>pd.read_excel_fast(...)</a:t>
            </a:r>
            <a:r>
              <a:t> for you. Ask it to, and it will.</a:t>
            </a:r>
          </a:p>
          <a:p>
            <a:pPr marL="0" indent="0">
              <a:buNone/>
            </a:pPr>
            <a:r>
              <a:t>You open a </a:t>
            </a:r>
            <a:r>
              <a:rPr b="1"/>
              <a:t>new</a:t>
            </a:r>
            <a:r>
              <a:t> conversation and ask:</a:t>
            </a:r>
          </a:p>
          <a:p>
            <a:pPr marL="0" indent="0">
              <a:buNone/>
            </a:pPr>
            <a:r>
              <a:rPr b="1"/>
              <a:t>Prompt:</a:t>
            </a:r>
            <a:r>
              <a:t> “Does pandas.read_excel_fast actually exist?”</a:t>
            </a:r>
          </a:p>
          <a:p>
            <a:pPr/>
            <a:r>
              <a:t>It insists it exists — it just used it</a:t>
            </a:r>
          </a:p>
          <a:p>
            <a:pPr/>
            <a:r>
              <a:t>It says no, and names the real function</a:t>
            </a:r>
          </a:p>
          <a:p>
            <a:pPr/>
            <a:r>
              <a:t>It says it cannot know without checking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Usually: the truth</a:t>
            </a:r>
          </a:p>
        </p:txBody>
      </p:sp>
      <p:sp>
        <p:nvSpPr>
          <p:cNvPr id="3" name="Content Placeholder 2"/>
          <p:cNvSpPr>
            <a:spLocks noGrp="1"/>
          </p:cNvSpPr>
          <p:nvPr>
            <p:ph idx="1"/>
          </p:nvPr>
        </p:nvSpPr>
        <p:spPr>
          <a:xfrm>
            <a:off x="838200" y="1825625"/>
            <a:ext cx="10515600" cy="4351338"/>
          </a:xfrm>
        </p:spPr>
        <p:txBody>
          <a:bodyPr>
            <a:normAutofit/>
          </a:bodyPr>
          <a:lstStyle/>
          <a:p>
            <a:pPr marL="0" indent="0">
              <a:buNone/>
            </a:pPr>
            <a:r>
              <a:rPr b="1"/>
              <a:t>Reply:</a:t>
            </a:r>
            <a:r>
              <a:t> “No — pandas has read_excel(), but there is no read_excel_fast(). Did you mean read_excel()?”</a:t>
            </a:r>
          </a:p>
          <a:p>
            <a:pPr/>
            <a:r>
              <a:t>Same weights, same knowledge, </a:t>
            </a:r>
            <a:r>
              <a:rPr b="1"/>
              <a:t>different question</a:t>
            </a:r>
            <a:r>
              <a:t> — the ranking followed the question</a:t>
            </a:r>
          </a:p>
          <a:p>
            <a:pPr/>
            <a:r>
              <a:t>In the conversation that wrote the code, the code is now context, and agreeing with itself is the plausible continuation</a:t>
            </a:r>
          </a:p>
          <a:p>
            <a:pPr marL="0" indent="0">
              <a:buNone/>
            </a:pPr>
            <a:r>
              <a:rPr b="1"/>
              <a:t>It had the information. </a:t>
            </a:r>
            <a:r>
              <a:rPr b="1" i="1"/>
              <a:t>Nothing in the first prompt made it check.</a:t>
            </a:r>
            <a:r>
              <a:rPr b="1"/>
              <a:t> Ask for a check as a check — and ask in a fresh conversation.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Predict: explain a file it cannot see</a:t>
            </a:r>
          </a:p>
        </p:txBody>
      </p:sp>
      <p:sp>
        <p:nvSpPr>
          <p:cNvPr id="3" name="Content Placeholder 2"/>
          <p:cNvSpPr>
            <a:spLocks noGrp="1"/>
          </p:cNvSpPr>
          <p:nvPr>
            <p:ph idx="1"/>
          </p:nvPr>
        </p:nvSpPr>
        <p:spPr>
          <a:xfrm>
            <a:off x="838200" y="1825625"/>
            <a:ext cx="10515600" cy="4351338"/>
          </a:xfrm>
        </p:spPr>
        <p:txBody>
          <a:bodyPr>
            <a:normAutofit/>
          </a:bodyPr>
          <a:lstStyle/>
          <a:p>
            <a:pPr marL="0" indent="0">
              <a:buNone/>
            </a:pPr>
            <a:r>
              <a:t>You have a file called </a:t>
            </a:r>
            <a:r>
              <a:rPr>
                <a:latin typeface="Consolas"/>
              </a:rPr>
              <a:t>backup.py</a:t>
            </a:r>
            <a:r>
              <a:t>. You have </a:t>
            </a:r>
            <a:r>
              <a:rPr b="1"/>
              <a:t>not</a:t>
            </a:r>
            <a:r>
              <a:t> opened it, attached it, or pasted it.</a:t>
            </a:r>
          </a:p>
          <a:p>
            <a:pPr marL="0" indent="0">
              <a:buNone/>
            </a:pPr>
            <a:r>
              <a:rPr b="1"/>
              <a:t>Prompt:</a:t>
            </a:r>
            <a:r>
              <a:t> “Explain what backup.py does.”</a:t>
            </a:r>
          </a:p>
          <a:p>
            <a:pPr/>
            <a:r>
              <a:t>It says it cannot see the file</a:t>
            </a:r>
          </a:p>
          <a:p>
            <a:pPr/>
            <a:r>
              <a:t>It asks you to paste it</a:t>
            </a:r>
          </a:p>
          <a:p>
            <a:pPr/>
            <a:r>
              <a:t>It explains, fluently, what a file called that usually does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A disclaimer, then a plausible guess</a:t>
            </a:r>
          </a:p>
        </p:txBody>
      </p:sp>
      <p:sp>
        <p:nvSpPr>
          <p:cNvPr id="3" name="Content Placeholder 2"/>
          <p:cNvSpPr>
            <a:spLocks noGrp="1"/>
          </p:cNvSpPr>
          <p:nvPr>
            <p:ph idx="1"/>
          </p:nvPr>
        </p:nvSpPr>
        <p:spPr>
          <a:xfrm>
            <a:off x="838200" y="1825625"/>
            <a:ext cx="10515600" cy="4351338"/>
          </a:xfrm>
        </p:spPr>
        <p:txBody>
          <a:bodyPr>
            <a:normAutofit/>
          </a:bodyPr>
          <a:lstStyle/>
          <a:p>
            <a:pPr marL="0" indent="0">
              <a:buNone/>
            </a:pPr>
            <a:r>
              <a:rPr b="1"/>
              <a:t>Reply:</a:t>
            </a:r>
            <a:r>
              <a:t> “I can't see backup.py, but a script with that name is typically one that copies important files or directories to a backup location — usually a timestamped folder or an archive — and may compress them. It will likely use shutil or zipfile, and may accept the source and destination paths as arguments.”</a:t>
            </a:r>
          </a:p>
          <a:p>
            <a:pPr/>
            <a:r>
              <a:t>Nothing here is false about backup scripts </a:t>
            </a:r>
            <a:r>
              <a:rPr b="1"/>
              <a:t>in general</a:t>
            </a:r>
          </a:p>
          <a:p>
            <a:pPr/>
            <a:r>
              <a:t>Nothing here is known to be true about </a:t>
            </a:r>
            <a:r>
              <a:rPr b="1"/>
              <a:t>this one</a:t>
            </a:r>
          </a:p>
          <a:p>
            <a:pPr marL="0" indent="0">
              <a:buNone/>
            </a:pPr>
            <a:r>
              <a:rPr b="1"/>
              <a:t>Unlike a hallucination, a guess from a filename has a tell: </a:t>
            </a:r>
            <a:r>
              <a:rPr b="1" i="1"/>
              <a:t>typically, usually, likely, may</a:t>
            </a:r>
            <a:r>
              <a:rPr b="1"/>
              <a:t>. Those words, and the disclaimer, are the honest part of the answer.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Same question, file in the conversation</a:t>
            </a:r>
          </a:p>
        </p:txBody>
      </p:sp>
      <p:sp>
        <p:nvSpPr>
          <p:cNvPr id="4" name="Code 4" descr="Code, python"/>
          <p:cNvSpPr/>
          <p:nvPr/>
        </p:nvSpPr>
        <p:spPr>
          <a:xfrm>
            <a:off x="929640" y="1825625"/>
            <a:ext cx="5897880" cy="2926080"/>
          </a:xfrm>
          <a:prstGeom prst="roundRect">
            <a:avLst>
              <a:gd name="adj" fmla="val 2500"/>
            </a:avLst>
          </a:prstGeom>
          <a:solidFill>
            <a:srgbClr val="1E1E1E"/>
          </a:solidFill>
          <a:ln>
            <a:noFill/>
          </a:ln>
          <a:effectLst/>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noAutofit/>
          </a:bodyPr>
          <a:lstStyle/>
          <a:p>
            <a:pPr algn="l">
              <a:lnSpc>
                <a:spcPct val="100000"/>
              </a:lnSpc>
              <a:spcBef>
                <a:spcPts val="0"/>
              </a:spcBef>
            </a:pPr>
            <a:r>
              <a:rPr sz="1800">
                <a:solidFill>
                  <a:srgbClr val="C586C0"/>
                </a:solidFill>
                <a:latin typeface="Consolas"/>
              </a:rPr>
              <a:t>import</a:t>
            </a:r>
            <a:r>
              <a:rPr sz="1800">
                <a:solidFill>
                  <a:srgbClr val="D4D4D4"/>
                </a:solidFill>
                <a:latin typeface="Consolas"/>
              </a:rPr>
              <a:t> </a:t>
            </a:r>
            <a:r>
              <a:rPr sz="1800">
                <a:solidFill>
                  <a:srgbClr val="4EC9B0"/>
                </a:solidFill>
                <a:latin typeface="Consolas"/>
              </a:rPr>
              <a:t>time</a:t>
            </a:r>
          </a:p>
          <a:p>
            <a:pPr algn="l">
              <a:lnSpc>
                <a:spcPct val="100000"/>
              </a:lnSpc>
              <a:spcBef>
                <a:spcPts val="0"/>
              </a:spcBef>
            </a:pPr>
            <a:r>
              <a:rPr sz="1800">
                <a:solidFill>
                  <a:srgbClr val="C586C0"/>
                </a:solidFill>
                <a:latin typeface="Consolas"/>
              </a:rPr>
              <a:t>from</a:t>
            </a:r>
            <a:r>
              <a:rPr sz="1800">
                <a:solidFill>
                  <a:srgbClr val="D4D4D4"/>
                </a:solidFill>
                <a:latin typeface="Consolas"/>
              </a:rPr>
              <a:t> </a:t>
            </a:r>
            <a:r>
              <a:rPr sz="1800">
                <a:solidFill>
                  <a:srgbClr val="4EC9B0"/>
                </a:solidFill>
                <a:latin typeface="Consolas"/>
              </a:rPr>
              <a:t>pathlib</a:t>
            </a:r>
            <a:r>
              <a:rPr sz="1800">
                <a:solidFill>
                  <a:srgbClr val="D4D4D4"/>
                </a:solidFill>
                <a:latin typeface="Consolas"/>
              </a:rPr>
              <a:t> </a:t>
            </a:r>
            <a:r>
              <a:rPr sz="1800">
                <a:solidFill>
                  <a:srgbClr val="C586C0"/>
                </a:solidFill>
                <a:latin typeface="Consolas"/>
              </a:rPr>
              <a:t>import</a:t>
            </a:r>
            <a:r>
              <a:rPr sz="1800">
                <a:solidFill>
                  <a:srgbClr val="D4D4D4"/>
                </a:solidFill>
                <a:latin typeface="Consolas"/>
              </a:rPr>
              <a:t> </a:t>
            </a:r>
            <a:r>
              <a:rPr sz="1800">
                <a:solidFill>
                  <a:srgbClr val="9CDCFE"/>
                </a:solidFill>
                <a:latin typeface="Consolas"/>
              </a:rPr>
              <a:t>Path</a:t>
            </a:r>
          </a:p>
          <a:p>
            <a:pPr algn="l">
              <a:lnSpc>
                <a:spcPct val="100000"/>
              </a:lnSpc>
              <a:spcBef>
                <a:spcPts val="0"/>
              </a:spcBef>
            </a:pPr>
            <a:r>
              <a:rPr sz="1800">
                <a:solidFill>
                  <a:srgbClr val="D4D4D4"/>
                </a:solidFill>
                <a:latin typeface="Consolas"/>
              </a:rPr>
              <a:t> </a:t>
            </a:r>
          </a:p>
          <a:p>
            <a:pPr algn="l">
              <a:lnSpc>
                <a:spcPct val="100000"/>
              </a:lnSpc>
              <a:spcBef>
                <a:spcPts val="0"/>
              </a:spcBef>
            </a:pPr>
            <a:r>
              <a:rPr sz="1800">
                <a:solidFill>
                  <a:srgbClr val="9CDCFE"/>
                </a:solidFill>
                <a:latin typeface="Consolas"/>
              </a:rPr>
              <a:t>KEEP_DAYS</a:t>
            </a:r>
            <a:r>
              <a:rPr sz="1800">
                <a:solidFill>
                  <a:srgbClr val="D4D4D4"/>
                </a:solidFill>
                <a:latin typeface="Consolas"/>
              </a:rPr>
              <a:t> = </a:t>
            </a:r>
            <a:r>
              <a:rPr sz="1800">
                <a:solidFill>
                  <a:srgbClr val="B5CEA8"/>
                </a:solidFill>
                <a:latin typeface="Consolas"/>
              </a:rPr>
              <a:t>30</a:t>
            </a:r>
          </a:p>
          <a:p>
            <a:pPr algn="l">
              <a:lnSpc>
                <a:spcPct val="100000"/>
              </a:lnSpc>
              <a:spcBef>
                <a:spcPts val="0"/>
              </a:spcBef>
            </a:pPr>
            <a:r>
              <a:rPr sz="1800">
                <a:solidFill>
                  <a:srgbClr val="D4D4D4"/>
                </a:solidFill>
                <a:latin typeface="Consolas"/>
              </a:rPr>
              <a:t> </a:t>
            </a:r>
          </a:p>
          <a:p>
            <a:pPr algn="l">
              <a:lnSpc>
                <a:spcPct val="100000"/>
              </a:lnSpc>
              <a:spcBef>
                <a:spcPts val="0"/>
              </a:spcBef>
            </a:pPr>
            <a:r>
              <a:rPr sz="1800">
                <a:solidFill>
                  <a:srgbClr val="569CD6"/>
                </a:solidFill>
                <a:latin typeface="Consolas"/>
              </a:rPr>
              <a:t>def</a:t>
            </a:r>
            <a:r>
              <a:rPr sz="1800">
                <a:solidFill>
                  <a:srgbClr val="D4D4D4"/>
                </a:solidFill>
                <a:latin typeface="Consolas"/>
              </a:rPr>
              <a:t> </a:t>
            </a:r>
            <a:r>
              <a:rPr sz="1800">
                <a:solidFill>
                  <a:srgbClr val="DCDCAA"/>
                </a:solidFill>
                <a:latin typeface="Consolas"/>
              </a:rPr>
              <a:t>prune</a:t>
            </a:r>
            <a:r>
              <a:rPr sz="1800">
                <a:solidFill>
                  <a:srgbClr val="D4D4D4"/>
                </a:solidFill>
                <a:latin typeface="Consolas"/>
              </a:rPr>
              <a:t>(</a:t>
            </a:r>
            <a:r>
              <a:rPr sz="1800">
                <a:solidFill>
                  <a:srgbClr val="9CDCFE"/>
                </a:solidFill>
                <a:latin typeface="Consolas"/>
              </a:rPr>
              <a:t>folder</a:t>
            </a:r>
            <a:r>
              <a:rPr sz="1800">
                <a:solidFill>
                  <a:srgbClr val="D4D4D4"/>
                </a:solidFill>
                <a:latin typeface="Consolas"/>
              </a:rPr>
              <a:t>):</a:t>
            </a:r>
          </a:p>
          <a:p>
            <a:pPr algn="l">
              <a:lnSpc>
                <a:spcPct val="100000"/>
              </a:lnSpc>
              <a:spcBef>
                <a:spcPts val="0"/>
              </a:spcBef>
            </a:pPr>
            <a:r>
              <a:rPr sz="1800">
                <a:solidFill>
                  <a:srgbClr val="D4D4D4"/>
                </a:solidFill>
                <a:latin typeface="Consolas"/>
              </a:rPr>
              <a:t>    </a:t>
            </a:r>
            <a:r>
              <a:rPr sz="1800">
                <a:solidFill>
                  <a:srgbClr val="9CDCFE"/>
                </a:solidFill>
                <a:latin typeface="Consolas"/>
              </a:rPr>
              <a:t>cutoff</a:t>
            </a:r>
            <a:r>
              <a:rPr sz="1800">
                <a:solidFill>
                  <a:srgbClr val="D4D4D4"/>
                </a:solidFill>
                <a:latin typeface="Consolas"/>
              </a:rPr>
              <a:t> = </a:t>
            </a:r>
            <a:r>
              <a:rPr sz="1800">
                <a:solidFill>
                  <a:srgbClr val="9CDCFE"/>
                </a:solidFill>
                <a:latin typeface="Consolas"/>
              </a:rPr>
              <a:t>time</a:t>
            </a:r>
            <a:r>
              <a:rPr sz="1800">
                <a:solidFill>
                  <a:srgbClr val="D4D4D4"/>
                </a:solidFill>
                <a:latin typeface="Consolas"/>
              </a:rPr>
              <a:t>.</a:t>
            </a:r>
            <a:r>
              <a:rPr sz="1800">
                <a:solidFill>
                  <a:srgbClr val="9CDCFE"/>
                </a:solidFill>
                <a:latin typeface="Consolas"/>
              </a:rPr>
              <a:t>time</a:t>
            </a:r>
            <a:r>
              <a:rPr sz="1800">
                <a:solidFill>
                  <a:srgbClr val="D4D4D4"/>
                </a:solidFill>
                <a:latin typeface="Consolas"/>
              </a:rPr>
              <a:t>() - </a:t>
            </a:r>
            <a:r>
              <a:rPr sz="1800">
                <a:solidFill>
                  <a:srgbClr val="9CDCFE"/>
                </a:solidFill>
                <a:latin typeface="Consolas"/>
              </a:rPr>
              <a:t>KEEP_DAYS</a:t>
            </a:r>
            <a:r>
              <a:rPr sz="1800">
                <a:solidFill>
                  <a:srgbClr val="D4D4D4"/>
                </a:solidFill>
                <a:latin typeface="Consolas"/>
              </a:rPr>
              <a:t> * </a:t>
            </a:r>
            <a:r>
              <a:rPr sz="1800">
                <a:solidFill>
                  <a:srgbClr val="B5CEA8"/>
                </a:solidFill>
                <a:latin typeface="Consolas"/>
              </a:rPr>
              <a:t>86400</a:t>
            </a:r>
          </a:p>
          <a:p>
            <a:pPr algn="l">
              <a:lnSpc>
                <a:spcPct val="100000"/>
              </a:lnSpc>
              <a:spcBef>
                <a:spcPts val="0"/>
              </a:spcBef>
            </a:pPr>
            <a:r>
              <a:rPr sz="1800">
                <a:solidFill>
                  <a:srgbClr val="D4D4D4"/>
                </a:solidFill>
                <a:latin typeface="Consolas"/>
              </a:rPr>
              <a:t>    </a:t>
            </a:r>
            <a:r>
              <a:rPr sz="1800">
                <a:solidFill>
                  <a:srgbClr val="C586C0"/>
                </a:solidFill>
                <a:latin typeface="Consolas"/>
              </a:rPr>
              <a:t>for</a:t>
            </a:r>
            <a:r>
              <a:rPr sz="1800">
                <a:solidFill>
                  <a:srgbClr val="D4D4D4"/>
                </a:solidFill>
                <a:latin typeface="Consolas"/>
              </a:rPr>
              <a:t> </a:t>
            </a:r>
            <a:r>
              <a:rPr sz="1800">
                <a:solidFill>
                  <a:srgbClr val="9CDCFE"/>
                </a:solidFill>
                <a:latin typeface="Consolas"/>
              </a:rPr>
              <a:t>path</a:t>
            </a:r>
            <a:r>
              <a:rPr sz="1800">
                <a:solidFill>
                  <a:srgbClr val="D4D4D4"/>
                </a:solidFill>
                <a:latin typeface="Consolas"/>
              </a:rPr>
              <a:t> </a:t>
            </a:r>
            <a:r>
              <a:rPr sz="1800">
                <a:solidFill>
                  <a:srgbClr val="569CD6"/>
                </a:solidFill>
                <a:latin typeface="Consolas"/>
              </a:rPr>
              <a:t>in</a:t>
            </a:r>
            <a:r>
              <a:rPr sz="1800">
                <a:solidFill>
                  <a:srgbClr val="D4D4D4"/>
                </a:solidFill>
                <a:latin typeface="Consolas"/>
              </a:rPr>
              <a:t> </a:t>
            </a:r>
            <a:r>
              <a:rPr sz="1800">
                <a:solidFill>
                  <a:srgbClr val="9CDCFE"/>
                </a:solidFill>
                <a:latin typeface="Consolas"/>
              </a:rPr>
              <a:t>Path</a:t>
            </a:r>
            <a:r>
              <a:rPr sz="1800">
                <a:solidFill>
                  <a:srgbClr val="D4D4D4"/>
                </a:solidFill>
                <a:latin typeface="Consolas"/>
              </a:rPr>
              <a:t>(</a:t>
            </a:r>
            <a:r>
              <a:rPr sz="1800">
                <a:solidFill>
                  <a:srgbClr val="9CDCFE"/>
                </a:solidFill>
                <a:latin typeface="Consolas"/>
              </a:rPr>
              <a:t>folder</a:t>
            </a:r>
            <a:r>
              <a:rPr sz="1800">
                <a:solidFill>
                  <a:srgbClr val="D4D4D4"/>
                </a:solidFill>
                <a:latin typeface="Consolas"/>
              </a:rPr>
              <a:t>).</a:t>
            </a:r>
            <a:r>
              <a:rPr sz="1800">
                <a:solidFill>
                  <a:srgbClr val="9CDCFE"/>
                </a:solidFill>
                <a:latin typeface="Consolas"/>
              </a:rPr>
              <a:t>glob</a:t>
            </a:r>
            <a:r>
              <a:rPr sz="1800">
                <a:solidFill>
                  <a:srgbClr val="D4D4D4"/>
                </a:solidFill>
                <a:latin typeface="Consolas"/>
              </a:rPr>
              <a:t>(</a:t>
            </a:r>
            <a:r>
              <a:rPr sz="1800">
                <a:solidFill>
                  <a:srgbClr val="CE9178"/>
                </a:solidFill>
                <a:latin typeface="Consolas"/>
              </a:rPr>
              <a:t>"*.zip"</a:t>
            </a:r>
            <a:r>
              <a:rPr sz="1800">
                <a:solidFill>
                  <a:srgbClr val="D4D4D4"/>
                </a:solidFill>
                <a:latin typeface="Consolas"/>
              </a:rPr>
              <a:t>):</a:t>
            </a:r>
          </a:p>
          <a:p>
            <a:pPr algn="l">
              <a:lnSpc>
                <a:spcPct val="100000"/>
              </a:lnSpc>
              <a:spcBef>
                <a:spcPts val="0"/>
              </a:spcBef>
            </a:pPr>
            <a:r>
              <a:rPr sz="1800">
                <a:solidFill>
                  <a:srgbClr val="D4D4D4"/>
                </a:solidFill>
                <a:latin typeface="Consolas"/>
              </a:rPr>
              <a:t>        </a:t>
            </a:r>
            <a:r>
              <a:rPr sz="1800">
                <a:solidFill>
                  <a:srgbClr val="C586C0"/>
                </a:solidFill>
                <a:latin typeface="Consolas"/>
              </a:rPr>
              <a:t>if</a:t>
            </a:r>
            <a:r>
              <a:rPr sz="1800">
                <a:solidFill>
                  <a:srgbClr val="D4D4D4"/>
                </a:solidFill>
                <a:latin typeface="Consolas"/>
              </a:rPr>
              <a:t> </a:t>
            </a:r>
            <a:r>
              <a:rPr sz="1800">
                <a:solidFill>
                  <a:srgbClr val="9CDCFE"/>
                </a:solidFill>
                <a:latin typeface="Consolas"/>
              </a:rPr>
              <a:t>path</a:t>
            </a:r>
            <a:r>
              <a:rPr sz="1800">
                <a:solidFill>
                  <a:srgbClr val="D4D4D4"/>
                </a:solidFill>
                <a:latin typeface="Consolas"/>
              </a:rPr>
              <a:t>.</a:t>
            </a:r>
            <a:r>
              <a:rPr sz="1800">
                <a:solidFill>
                  <a:srgbClr val="9CDCFE"/>
                </a:solidFill>
                <a:latin typeface="Consolas"/>
              </a:rPr>
              <a:t>stat</a:t>
            </a:r>
            <a:r>
              <a:rPr sz="1800">
                <a:solidFill>
                  <a:srgbClr val="D4D4D4"/>
                </a:solidFill>
                <a:latin typeface="Consolas"/>
              </a:rPr>
              <a:t>().</a:t>
            </a:r>
            <a:r>
              <a:rPr sz="1800">
                <a:solidFill>
                  <a:srgbClr val="9CDCFE"/>
                </a:solidFill>
                <a:latin typeface="Consolas"/>
              </a:rPr>
              <a:t>st_mtime</a:t>
            </a:r>
            <a:r>
              <a:rPr sz="1800">
                <a:solidFill>
                  <a:srgbClr val="D4D4D4"/>
                </a:solidFill>
                <a:latin typeface="Consolas"/>
              </a:rPr>
              <a:t> &lt; </a:t>
            </a:r>
            <a:r>
              <a:rPr sz="1800">
                <a:solidFill>
                  <a:srgbClr val="9CDCFE"/>
                </a:solidFill>
                <a:latin typeface="Consolas"/>
              </a:rPr>
              <a:t>cutoff</a:t>
            </a:r>
            <a:r>
              <a:rPr sz="1800">
                <a:solidFill>
                  <a:srgbClr val="D4D4D4"/>
                </a:solidFill>
                <a:latin typeface="Consolas"/>
              </a:rPr>
              <a:t>:</a:t>
            </a:r>
          </a:p>
          <a:p>
            <a:pPr algn="l">
              <a:lnSpc>
                <a:spcPct val="100000"/>
              </a:lnSpc>
              <a:spcBef>
                <a:spcPts val="0"/>
              </a:spcBef>
            </a:pPr>
            <a:r>
              <a:rPr sz="1800">
                <a:solidFill>
                  <a:srgbClr val="D4D4D4"/>
                </a:solidFill>
                <a:latin typeface="Consolas"/>
              </a:rPr>
              <a:t>            </a:t>
            </a:r>
            <a:r>
              <a:rPr sz="1800">
                <a:solidFill>
                  <a:srgbClr val="9CDCFE"/>
                </a:solidFill>
                <a:latin typeface="Consolas"/>
              </a:rPr>
              <a:t>path</a:t>
            </a:r>
            <a:r>
              <a:rPr sz="1800">
                <a:solidFill>
                  <a:srgbClr val="D4D4D4"/>
                </a:solidFill>
                <a:latin typeface="Consolas"/>
              </a:rPr>
              <a:t>.</a:t>
            </a:r>
            <a:r>
              <a:rPr sz="1800">
                <a:solidFill>
                  <a:srgbClr val="9CDCFE"/>
                </a:solidFill>
                <a:latin typeface="Consolas"/>
              </a:rPr>
              <a:t>unlink</a:t>
            </a:r>
            <a:r>
              <a:rPr sz="1800">
                <a:solidFill>
                  <a:srgbClr val="D4D4D4"/>
                </a:solidFill>
                <a:latin typeface="Consolas"/>
              </a:rPr>
              <a:t>()</a:t>
            </a:r>
          </a:p>
        </p:txBody>
      </p:sp>
      <p:sp>
        <p:nvSpPr>
          <p:cNvPr id="3" name="Content Placeholder 2"/>
          <p:cNvSpPr>
            <a:spLocks noGrp="1"/>
          </p:cNvSpPr>
          <p:nvPr>
            <p:ph idx="1"/>
          </p:nvPr>
        </p:nvSpPr>
        <p:spPr>
          <a:xfrm>
            <a:off x="838200" y="4934585"/>
            <a:ext cx="10515600" cy="1242378"/>
          </a:xfrm>
        </p:spPr>
        <p:txBody>
          <a:bodyPr>
            <a:normAutofit fontScale="85000"/>
          </a:bodyPr>
          <a:lstStyle/>
          <a:p>
            <a:pPr marL="0" indent="0">
              <a:buNone/>
            </a:pPr>
            <a:r>
              <a:rPr b="1"/>
              <a:t>Reply:</a:t>
            </a:r>
            <a:r>
              <a:t> “It deletes every .zip in the given folder whose modified time is older than 30 days. Despite the name, it never creates a backup.”</a:t>
            </a:r>
          </a:p>
          <a:p>
            <a:pPr/>
            <a:r>
              <a:t>Not smarter. </a:t>
            </a:r>
            <a:r>
              <a:rPr b="1"/>
              <a:t>It could see more</a:t>
            </a:r>
            <a:r>
              <a:t> — and now you can check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Why "explain" is the safer ask</a:t>
            </a:r>
          </a:p>
        </p:txBody>
      </p:sp>
      <p:sp>
        <p:nvSpPr>
          <p:cNvPr id="3" name="Text Placeholder 2"/>
          <p:cNvSpPr>
            <a:spLocks noGrp="1"/>
          </p:cNvSpPr>
          <p:nvPr>
            <p:ph type="body" idx="1"/>
          </p:nvPr>
        </p:nvSpPr>
        <p:spPr/>
        <p:txBody>
          <a:bodyPr/>
          <a:lstStyle/>
          <a:p>
            <a:r>
              <a:t>Ask it to </a:t>
            </a:r>
            <a:r>
              <a:rPr b="1"/>
              <a:t>explain</a:t>
            </a:r>
          </a:p>
        </p:txBody>
      </p:sp>
      <p:sp>
        <p:nvSpPr>
          <p:cNvPr id="4" name="Content Placeholder 3"/>
          <p:cNvSpPr>
            <a:spLocks noGrp="1"/>
          </p:cNvSpPr>
          <p:nvPr>
            <p:ph idx="2" sz="half"/>
          </p:nvPr>
        </p:nvSpPr>
        <p:spPr>
          <a:xfrm>
            <a:off x="839788" y="2505075"/>
            <a:ext cx="5157787" cy="3081084"/>
          </a:xfrm>
        </p:spPr>
        <p:txBody>
          <a:bodyPr>
            <a:normAutofit fontScale="85000"/>
          </a:bodyPr>
          <a:lstStyle/>
          <a:p>
            <a:pPr/>
            <a:r>
              <a:t>Checked against code </a:t>
            </a:r>
            <a:r>
              <a:rPr b="1"/>
              <a:t>in front of you</a:t>
            </a:r>
          </a:p>
          <a:p>
            <a:pPr/>
            <a:r>
              <a:t>Checked by </a:t>
            </a:r>
            <a:r>
              <a:rPr b="1"/>
              <a:t>reading</a:t>
            </a:r>
            <a:r>
              <a:t>, now</a:t>
            </a:r>
          </a:p>
          <a:p>
            <a:pPr/>
            <a:r>
              <a:t>Wrong answers caught while you hold the context</a:t>
            </a:r>
          </a:p>
          <a:p>
            <a:pPr/>
            <a:r>
              <a:t>Leaves you </a:t>
            </a:r>
            <a:r>
              <a:rPr b="1"/>
              <a:t>understanding</a:t>
            </a:r>
          </a:p>
        </p:txBody>
      </p:sp>
      <p:sp>
        <p:nvSpPr>
          <p:cNvPr id="5" name="Text Placeholder 4"/>
          <p:cNvSpPr>
            <a:spLocks noGrp="1"/>
          </p:cNvSpPr>
          <p:nvPr>
            <p:ph type="body" idx="3" sz="quarter"/>
          </p:nvPr>
        </p:nvSpPr>
        <p:spPr/>
        <p:txBody>
          <a:bodyPr/>
          <a:lstStyle/>
          <a:p>
            <a:r>
              <a:t>Ask it to </a:t>
            </a:r>
            <a:r>
              <a:rPr b="1"/>
              <a:t>write</a:t>
            </a:r>
          </a:p>
        </p:txBody>
      </p:sp>
      <p:sp>
        <p:nvSpPr>
          <p:cNvPr id="6" name="Content Placeholder 5"/>
          <p:cNvSpPr>
            <a:spLocks noGrp="1"/>
          </p:cNvSpPr>
          <p:nvPr>
            <p:ph idx="4" sz="quarter"/>
          </p:nvPr>
        </p:nvSpPr>
        <p:spPr>
          <a:xfrm>
            <a:off x="6172200" y="2505075"/>
            <a:ext cx="5183188" cy="3081084"/>
          </a:xfrm>
        </p:spPr>
        <p:txBody>
          <a:bodyPr>
            <a:normAutofit fontScale="85000"/>
          </a:bodyPr>
          <a:lstStyle/>
          <a:p>
            <a:pPr/>
            <a:r>
              <a:t>Checked against a spec you may not have written</a:t>
            </a:r>
          </a:p>
          <a:p>
            <a:pPr/>
            <a:r>
              <a:t>Checked by </a:t>
            </a:r>
            <a:r>
              <a:rPr b="1"/>
              <a:t>running</a:t>
            </a:r>
            <a:r>
              <a:t>, later</a:t>
            </a:r>
          </a:p>
          <a:p>
            <a:pPr/>
            <a:r>
              <a:t>Wrong answers surface when something breaks</a:t>
            </a:r>
          </a:p>
          <a:p>
            <a:pPr/>
            <a:r>
              <a:t>Leaves you a </a:t>
            </a:r>
            <a:r>
              <a:rPr b="1"/>
              <a:t>file</a:t>
            </a:r>
            <a:r>
              <a:t>, to understand anyway</a:t>
            </a:r>
          </a:p>
        </p:txBody>
      </p:sp>
      <p:sp>
        <p:nvSpPr>
          <p:cNvPr id="7" name="Text 7"/>
          <p:cNvSpPr txBox="1"/>
          <p:nvPr/>
        </p:nvSpPr>
        <p:spPr>
          <a:xfrm>
            <a:off x="839788" y="5769039"/>
            <a:ext cx="10515600" cy="420624"/>
          </a:xfrm>
          <a:prstGeom prst="rect">
            <a:avLst/>
          </a:prstGeom>
          <a:noFill/>
        </p:spPr>
        <p:txBody>
          <a:bodyPr wrap="square">
            <a:normAutofit fontScale="85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r>
              <a:t>Same mechanism both times. The difference is how cheap the </a:t>
            </a:r>
            <a:r>
              <a:rPr b="1"/>
              <a:t>check</a:t>
            </a:r>
            <a:r>
              <a:t> 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P spid="7" grpId="0" build="p"/>
    </p:bldLst>
  </p:timing>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Try it now: the same ask, twice</a:t>
            </a:r>
          </a:p>
        </p:txBody>
      </p:sp>
      <p:sp>
        <p:nvSpPr>
          <p:cNvPr id="3" name="Content Placeholder 2"/>
          <p:cNvSpPr>
            <a:spLocks noGrp="1"/>
          </p:cNvSpPr>
          <p:nvPr>
            <p:ph idx="1"/>
          </p:nvPr>
        </p:nvSpPr>
        <p:spPr>
          <a:xfrm>
            <a:off x="838200" y="1825625"/>
            <a:ext cx="10515600" cy="4351338"/>
          </a:xfrm>
        </p:spPr>
        <p:txBody>
          <a:bodyPr>
            <a:normAutofit fontScale="77500"/>
          </a:bodyPr>
          <a:lstStyle/>
          <a:p>
            <a:pPr marL="0" indent="0">
              <a:buNone/>
            </a:pPr>
            <a:r>
              <a:rPr b="1"/>
              <a:t>Prompt:</a:t>
            </a:r>
            <a:r>
              <a:t> “Write a Python function calculate_median(numbers) that returns the median of a list of numbers.”</a:t>
            </a:r>
          </a:p>
          <a:p>
            <a:pPr/>
            <a:r>
              <a:t>Ask it in a </a:t>
            </a:r>
            <a:r>
              <a:rPr b="1"/>
              <a:t>fresh</a:t>
            </a:r>
            <a:r>
              <a:t> conversation. Keep the answer</a:t>
            </a:r>
          </a:p>
          <a:p>
            <a:pPr/>
            <a:r>
              <a:t>Open </a:t>
            </a:r>
            <a:r>
              <a:rPr b="1"/>
              <a:t>another</a:t>
            </a:r>
            <a:r>
              <a:t> fresh conversation and ask exactly the same thing</a:t>
            </a:r>
          </a:p>
          <a:p>
            <a:pPr/>
            <a:r>
              <a:t>Put the two side by side</a:t>
            </a:r>
          </a:p>
          <a:p>
            <a:pPr/>
            <a:r>
              <a:rPr b="1"/>
              <a:t>Notice:</a:t>
            </a:r>
            <a:r>
              <a:t> empty list — exception, </a:t>
            </a:r>
            <a:r>
              <a:rPr>
                <a:latin typeface="Consolas"/>
              </a:rPr>
              <a:t>None</a:t>
            </a:r>
            <a:r>
              <a:t>, or silence? Even count — the mean of the middle two, or one of them? Neither answer told you it had decided</a:t>
            </a:r>
          </a:p>
          <a:p>
            <a:pPr/>
            <a:r>
              <a:t>If the two differ at all, that is </a:t>
            </a:r>
            <a:r>
              <a:rPr b="1"/>
              <a:t>sampling</a:t>
            </a:r>
            <a:r>
              <a:t>: there was no single answer in there to retrieve</a:t>
            </a:r>
          </a:p>
          <a:p>
            <a:pPr marL="0" indent="0">
              <a:buNone/>
            </a:pPr>
            <a:r>
              <a:rPr i="1"/>
              <a:t>seven minutes, on your own laptop, with whatever assistant you have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What you should have seen</a:t>
            </a:r>
          </a:p>
        </p:txBody>
      </p:sp>
      <p:sp>
        <p:nvSpPr>
          <p:cNvPr id="3" name="Content Placeholder 2"/>
          <p:cNvSpPr>
            <a:spLocks noGrp="1"/>
          </p:cNvSpPr>
          <p:nvPr>
            <p:ph idx="1"/>
          </p:nvPr>
        </p:nvSpPr>
        <p:spPr>
          <a:xfrm>
            <a:off x="838200" y="1825625"/>
            <a:ext cx="10515600" cy="4351338"/>
          </a:xfrm>
        </p:spPr>
        <p:txBody>
          <a:bodyPr>
            <a:normAutofit/>
          </a:bodyPr>
          <a:lstStyle/>
          <a:p>
            <a:pPr/>
            <a:r>
              <a:t>Two fluent answers, possibly different — a ranked list sampled twice, not a stored function found twice</a:t>
            </a:r>
          </a:p>
          <a:p>
            <a:pPr/>
            <a:r>
              <a:t>The empty list handled </a:t>
            </a:r>
            <a:r>
              <a:rPr b="1"/>
              <a:t>somehow</a:t>
            </a:r>
            <a:r>
              <a:t>, and the even count handled </a:t>
            </a:r>
            <a:r>
              <a:rPr b="1"/>
              <a:t>somehow</a:t>
            </a:r>
            <a:r>
              <a:t>, without either answer saying it chose</a:t>
            </a:r>
          </a:p>
          <a:p>
            <a:pPr/>
            <a:r>
              <a:t>The fix is part 1's skill on part 2's mechanism: make the decision, and put it in the context</a:t>
            </a:r>
          </a:p>
          <a:p>
            <a:pPr marL="0" indent="0">
              <a:buNone/>
            </a:pPr>
            <a:r>
              <a:rPr b="1"/>
              <a:t>Better prompt:</a:t>
            </a:r>
            <a:r>
              <a:t> “Write a Python function calculate_median(numbers) that returns the median of a list of numbers. Raise ValueError on an empty list.</a:t>
            </a:r>
            <a:br/>
            <a:r>
              <a:t>For an even count, return the mean of the two middle values.”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The question, answered</a:t>
            </a:r>
          </a:p>
        </p:txBody>
      </p:sp>
      <p:sp>
        <p:nvSpPr>
          <p:cNvPr id="4" name="Code 4" descr="Code, python, no-parse"/>
          <p:cNvSpPr/>
          <p:nvPr/>
        </p:nvSpPr>
        <p:spPr>
          <a:xfrm>
            <a:off x="929640" y="1825625"/>
            <a:ext cx="5394960" cy="548639"/>
          </a:xfrm>
          <a:prstGeom prst="roundRect">
            <a:avLst>
              <a:gd name="adj" fmla="val 13333"/>
            </a:avLst>
          </a:prstGeom>
          <a:solidFill>
            <a:srgbClr val="1E1E1E"/>
          </a:solidFill>
          <a:ln>
            <a:noFill/>
          </a:ln>
          <a:effectLst/>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noAutofit/>
          </a:bodyPr>
          <a:lstStyle/>
          <a:p>
            <a:pPr algn="l">
              <a:lnSpc>
                <a:spcPct val="100000"/>
              </a:lnSpc>
              <a:spcBef>
                <a:spcPts val="0"/>
              </a:spcBef>
            </a:pPr>
            <a:r>
              <a:rPr sz="2400">
                <a:solidFill>
                  <a:srgbClr val="569CD6"/>
                </a:solidFill>
                <a:latin typeface="Consolas"/>
              </a:rPr>
              <a:t>def</a:t>
            </a:r>
            <a:r>
              <a:rPr sz="2400">
                <a:solidFill>
                  <a:srgbClr val="D4D4D4"/>
                </a:solidFill>
                <a:latin typeface="Consolas"/>
              </a:rPr>
              <a:t> </a:t>
            </a:r>
            <a:r>
              <a:rPr sz="2400">
                <a:solidFill>
                  <a:srgbClr val="DCDCAA"/>
                </a:solidFill>
                <a:latin typeface="Consolas"/>
              </a:rPr>
              <a:t>calculate_median</a:t>
            </a:r>
            <a:r>
              <a:rPr sz="2400">
                <a:solidFill>
                  <a:srgbClr val="D4D4D4"/>
                </a:solidFill>
                <a:latin typeface="Consolas"/>
              </a:rPr>
              <a:t>(</a:t>
            </a:r>
            <a:r>
              <a:rPr sz="2400">
                <a:solidFill>
                  <a:srgbClr val="9CDCFE"/>
                </a:solidFill>
                <a:latin typeface="Consolas"/>
              </a:rPr>
              <a:t>numbers</a:t>
            </a:r>
            <a:r>
              <a:rPr sz="2400">
                <a:solidFill>
                  <a:srgbClr val="D4D4D4"/>
                </a:solidFill>
                <a:latin typeface="Consolas"/>
              </a:rPr>
              <a:t>):</a:t>
            </a:r>
          </a:p>
        </p:txBody>
      </p:sp>
      <p:sp>
        <p:nvSpPr>
          <p:cNvPr id="3" name="Content Placeholder 2"/>
          <p:cNvSpPr>
            <a:spLocks noGrp="1"/>
          </p:cNvSpPr>
          <p:nvPr>
            <p:ph idx="1"/>
          </p:nvPr>
        </p:nvSpPr>
        <p:spPr>
          <a:xfrm>
            <a:off x="838200" y="2557144"/>
            <a:ext cx="10515600" cy="3619819"/>
          </a:xfrm>
        </p:spPr>
        <p:txBody>
          <a:bodyPr>
            <a:normAutofit/>
          </a:bodyPr>
          <a:lstStyle/>
          <a:p>
            <a:pPr/>
            <a:r>
              <a:rPr b="1"/>
              <a:t>How did it know?</a:t>
            </a:r>
            <a:r>
              <a:t> The signature is context. A body has followed a line like that many times in its training text, so a body tops the ranked list</a:t>
            </a:r>
          </a:p>
          <a:p>
            <a:pPr/>
            <a:r>
              <a:rPr b="1"/>
              <a:t>Why confidently wrong?</a:t>
            </a:r>
            <a:r>
              <a:t> Likely is the whole criterion; "I don't know" ranks high only where training put it; and it cannot see what you did not show it</a:t>
            </a:r>
          </a:p>
          <a:p>
            <a:pPr marL="0" indent="0">
              <a:buNone/>
            </a:pPr>
            <a:r>
              <a:rPr b="1"/>
              <a:t>One mechanism. Both halves of the question.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Common mistakes</a:t>
            </a:r>
          </a:p>
        </p:txBody>
      </p:sp>
      <p:sp>
        <p:nvSpPr>
          <p:cNvPr id="3" name="Text Placeholder 2"/>
          <p:cNvSpPr>
            <a:spLocks noGrp="1"/>
          </p:cNvSpPr>
          <p:nvPr>
            <p:ph type="body" idx="1"/>
          </p:nvPr>
        </p:nvSpPr>
        <p:spPr/>
        <p:txBody>
          <a:bodyPr/>
          <a:lstStyle/>
          <a:p>
            <a:r>
              <a:t>When you ask</a:t>
            </a:r>
          </a:p>
        </p:txBody>
      </p:sp>
      <p:sp>
        <p:nvSpPr>
          <p:cNvPr id="4" name="Content Placeholder 3"/>
          <p:cNvSpPr>
            <a:spLocks noGrp="1"/>
          </p:cNvSpPr>
          <p:nvPr>
            <p:ph idx="2" sz="half"/>
          </p:nvPr>
        </p:nvSpPr>
        <p:spPr>
          <a:xfrm>
            <a:off x="839788" y="2505075"/>
            <a:ext cx="5157787" cy="3684588"/>
          </a:xfrm>
        </p:spPr>
        <p:txBody>
          <a:bodyPr>
            <a:normAutofit fontScale="77500"/>
          </a:bodyPr>
          <a:lstStyle/>
          <a:p>
            <a:pPr/>
            <a:r>
              <a:t>Believing it </a:t>
            </a:r>
            <a:r>
              <a:rPr b="1"/>
              <a:t>looked something up</a:t>
            </a:r>
          </a:p>
          <a:p>
            <a:pPr/>
            <a:r>
              <a:t>Giving it a vague ask, then blaming it for guessing</a:t>
            </a:r>
          </a:p>
          <a:p>
            <a:pPr/>
            <a:r>
              <a:t>Not showing it the code it needs to see</a:t>
            </a:r>
          </a:p>
          <a:p>
            <a:pPr/>
            <a:r>
              <a:t>Expecting it to remember another conversation</a:t>
            </a:r>
          </a:p>
          <a:p>
            <a:pPr/>
            <a:r>
              <a:t>Letting it answer a question you should have questioned</a:t>
            </a:r>
          </a:p>
        </p:txBody>
      </p:sp>
      <p:sp>
        <p:nvSpPr>
          <p:cNvPr id="5" name="Text Placeholder 4"/>
          <p:cNvSpPr>
            <a:spLocks noGrp="1"/>
          </p:cNvSpPr>
          <p:nvPr>
            <p:ph type="body" idx="3" sz="quarter"/>
          </p:nvPr>
        </p:nvSpPr>
        <p:spPr/>
        <p:txBody>
          <a:bodyPr/>
          <a:lstStyle/>
          <a:p>
            <a:r>
              <a:t>When you read the answer</a:t>
            </a:r>
          </a:p>
        </p:txBody>
      </p:sp>
      <p:sp>
        <p:nvSpPr>
          <p:cNvPr id="6" name="Content Placeholder 5"/>
          <p:cNvSpPr>
            <a:spLocks noGrp="1"/>
          </p:cNvSpPr>
          <p:nvPr>
            <p:ph idx="4" sz="quarter"/>
          </p:nvPr>
        </p:nvSpPr>
        <p:spPr>
          <a:xfrm>
            <a:off x="6172200" y="2505075"/>
            <a:ext cx="5183188" cy="3684588"/>
          </a:xfrm>
        </p:spPr>
        <p:txBody>
          <a:bodyPr>
            <a:normAutofit fontScale="77500"/>
          </a:bodyPr>
          <a:lstStyle/>
          <a:p>
            <a:pPr/>
            <a:r>
              <a:t>Trusting an answer because it is </a:t>
            </a:r>
            <a:r>
              <a:rPr b="1"/>
              <a:t>fluent</a:t>
            </a:r>
          </a:p>
          <a:p>
            <a:pPr/>
            <a:r>
              <a:t>Reading </a:t>
            </a:r>
            <a:r>
              <a:rPr i="1"/>
              <a:t>typically</a:t>
            </a:r>
            <a:r>
              <a:t> as a fact about </a:t>
            </a:r>
            <a:r>
              <a:rPr b="1"/>
              <a:t>your</a:t>
            </a:r>
            <a:r>
              <a:t> code</a:t>
            </a:r>
          </a:p>
          <a:p>
            <a:pPr/>
            <a:r>
              <a:t>Calling a hallucination a bug: it is the loop working</a:t>
            </a:r>
          </a:p>
          <a:p>
            <a:pPr/>
            <a:r>
              <a:t>Calling a different second answer a fault: it is sampling</a:t>
            </a:r>
          </a:p>
          <a:p>
            <a:pPr/>
            <a:r>
              <a:t>Asking "is this right?" in the chat that wrote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Where this picture is a simplification</a:t>
            </a:r>
          </a:p>
        </p:txBody>
      </p:sp>
      <p:sp>
        <p:nvSpPr>
          <p:cNvPr id="3" name="Content Placeholder 2"/>
          <p:cNvSpPr>
            <a:spLocks noGrp="1"/>
          </p:cNvSpPr>
          <p:nvPr>
            <p:ph idx="1"/>
          </p:nvPr>
        </p:nvSpPr>
        <p:spPr>
          <a:xfrm>
            <a:off x="838200" y="1825625"/>
            <a:ext cx="10515600" cy="4351338"/>
          </a:xfrm>
        </p:spPr>
        <p:txBody>
          <a:bodyPr>
            <a:normAutofit/>
          </a:bodyPr>
          <a:lstStyle/>
          <a:p>
            <a:pPr/>
            <a:r>
              <a:t>Some tools write out their reasoning before answering. It can catch mistakes, but it is still </a:t>
            </a:r>
            <a:r>
              <a:rPr b="1"/>
              <a:t>prediction checking prediction</a:t>
            </a:r>
          </a:p>
          <a:p>
            <a:pPr/>
            <a:r>
              <a:t>A test that actually runs is different: its result comes from </a:t>
            </a:r>
            <a:r>
              <a:rPr b="1"/>
              <a:t>executing the code</a:t>
            </a:r>
            <a:r>
              <a:t>, not from predicting it</a:t>
            </a:r>
          </a:p>
          <a:p>
            <a:pPr/>
            <a:r>
              <a:t>The mechanism predicts the behaviour. It says nothing about what the tools will be able to do in a year's time</a:t>
            </a:r>
          </a:p>
          <a:p>
            <a:pPr marL="0" indent="0">
              <a:buNone/>
            </a:pPr>
            <a:r>
              <a:rPr b="1"/>
              <a:t>What it says about </a:t>
            </a:r>
            <a:r>
              <a:rPr b="1" i="1"/>
              <a:t>your</a:t>
            </a:r>
            <a:r>
              <a:rPr b="1"/>
              <a:t> job — decide, supply the context, judge what came back — does not move.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normAutofit/>
          </a:bodyPr>
          <a:lstStyle/>
          <a:p>
            <a:r>
              <a:t>Summary</a:t>
            </a:r>
          </a:p>
        </p:txBody>
      </p:sp>
      <p:sp>
        <p:nvSpPr>
          <p:cNvPr id="3" name="Text Placeholder 2"/>
          <p:cNvSpPr>
            <a:spLocks noGrp="1"/>
          </p:cNvSpPr>
          <p:nvPr>
            <p:ph type="body" idx="1"/>
          </p:nvPr>
        </p:nvSpPr>
        <p:spPr/>
        <p:txBody>
          <a:bodyPr/>
          <a:lstStyle/>
          <a:p>
            <a:r>
              <a:t>Part 1: what it is</a:t>
            </a:r>
          </a:p>
        </p:txBody>
      </p:sp>
      <p:sp>
        <p:nvSpPr>
          <p:cNvPr id="4" name="Content Placeholder 3"/>
          <p:cNvSpPr>
            <a:spLocks noGrp="1"/>
          </p:cNvSpPr>
          <p:nvPr>
            <p:ph idx="2" sz="half"/>
          </p:nvPr>
        </p:nvSpPr>
        <p:spPr>
          <a:xfrm>
            <a:off x="839788" y="2505075"/>
            <a:ext cx="5157787" cy="3684588"/>
          </a:xfrm>
        </p:spPr>
        <p:txBody>
          <a:bodyPr>
            <a:normAutofit fontScale="77500"/>
          </a:bodyPr>
          <a:lstStyle/>
          <a:p>
            <a:pPr/>
            <a:r>
              <a:t>It </a:t>
            </a:r>
            <a:r>
              <a:rPr b="1"/>
              <a:t>predicts plausible text</a:t>
            </a:r>
            <a:r>
              <a:t>. It does not retrieve, and it does not verify</a:t>
            </a:r>
          </a:p>
          <a:p>
            <a:pPr/>
            <a:r>
              <a:t>Brilliance and hallucination are the </a:t>
            </a:r>
            <a:r>
              <a:rPr b="1"/>
              <a:t>same mechanism</a:t>
            </a:r>
          </a:p>
          <a:p>
            <a:pPr/>
            <a:r>
              <a:t>Four shapes — completion, chat, edit, agent — told apart by what each may touch; the products change yearly</a:t>
            </a:r>
          </a:p>
          <a:p>
            <a:pPr/>
            <a:r>
              <a:t>Good at conventional, weak at novel, recent, or specific to you</a:t>
            </a:r>
          </a:p>
        </p:txBody>
      </p:sp>
      <p:sp>
        <p:nvSpPr>
          <p:cNvPr id="5" name="Text Placeholder 4"/>
          <p:cNvSpPr>
            <a:spLocks noGrp="1"/>
          </p:cNvSpPr>
          <p:nvPr>
            <p:ph type="body" idx="3" sz="quarter"/>
          </p:nvPr>
        </p:nvSpPr>
        <p:spPr/>
        <p:txBody>
          <a:bodyPr/>
          <a:lstStyle/>
          <a:p>
            <a:r>
              <a:t>Part 2: how it works</a:t>
            </a:r>
          </a:p>
        </p:txBody>
      </p:sp>
      <p:sp>
        <p:nvSpPr>
          <p:cNvPr id="6" name="Content Placeholder 5"/>
          <p:cNvSpPr>
            <a:spLocks noGrp="1"/>
          </p:cNvSpPr>
          <p:nvPr>
            <p:ph idx="4" sz="quarter"/>
          </p:nvPr>
        </p:nvSpPr>
        <p:spPr>
          <a:xfrm>
            <a:off x="6172200" y="2505075"/>
            <a:ext cx="5183188" cy="3684588"/>
          </a:xfrm>
        </p:spPr>
        <p:txBody>
          <a:bodyPr>
            <a:normAutofit fontScale="77500"/>
          </a:bodyPr>
          <a:lstStyle/>
          <a:p>
            <a:pPr/>
            <a:r>
              <a:t>Under the bonnet: tokens in, a </a:t>
            </a:r>
            <a:r>
              <a:rPr b="1"/>
              <a:t>ranked list</a:t>
            </a:r>
            <a:r>
              <a:t> out, one picked, repeat — over a finite context, with weights your conversation never changes</a:t>
            </a:r>
          </a:p>
          <a:p>
            <a:pPr/>
            <a:r>
              <a:t>The context is the only thing you steer: what it can see, how the ask is framed, and whether the conversation is fresh</a:t>
            </a:r>
          </a:p>
          <a:p>
            <a:pPr marL="0" indent="0">
              <a:buNone/>
            </a:pPr>
            <a:r>
              <a:rPr b="1"/>
              <a:t>The typing got cheap. Deciding what should exist, and judging what came back, did not.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Metadata/LabelInfo.xml><?xml version="1.0" encoding="utf-8"?>
<clbl:labelList xmlns:clbl="http://schemas.microsoft.com/office/2020/mipLabelMetadata">
  <clbl:label id="{47855545-00bb-4800-a65f-e79104ec0fc4}" enabled="0" method="" siteId="{47855545-00bb-4800-a65f-e79104ec0fc4}" removed="1"/>
</clbl:labelList>
</file>

<file path=docProps/app.xml><?xml version="1.0" encoding="utf-8"?>
<Properties xmlns="http://schemas.openxmlformats.org/officeDocument/2006/extended-properties" xmlns:vt="http://schemas.openxmlformats.org/officeDocument/2006/docPropsVTypes">
  <TotalTime>0</TotalTime>
  <Words>16</Words>
  <Application>Microsoft Office PowerPoint</Application>
  <PresentationFormat>Widescreen</PresentationFormat>
  <Paragraphs>8</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Aptos</vt:lpstr>
      <vt:lpstr>Aptos Display</vt:lpstr>
      <vt:lpstr>Arial</vt:lpstr>
      <vt:lpstr>Office Theme</vt:lpstr>
      <vt:lpstr>Sample Title</vt:lpstr>
      <vt:lpstr>Sample Title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AI-Assisted Programming Actually Is</dc:title>
  <dc:creator>Daniel Cregg</dc:creator>
  <cp:lastModifiedBy>powerpoint-maker</cp:lastModifiedBy>
  <cp:revision>1</cp:revision>
  <dcterms:created xsi:type="dcterms:W3CDTF">2025-10-09T21:23:54Z</dcterms:created>
  <dcterms:modified xsi:type="dcterms:W3CDTF">2025-10-09T21:24:37Z</dcterms:modified>
</cp:coreProperties>
</file>