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409" r:id="rId2"/>
    <p:sldId id="381" r:id="rId3"/>
    <p:sldId id="300" r:id="rId4"/>
    <p:sldId id="410" r:id="rId5"/>
    <p:sldId id="394" r:id="rId6"/>
    <p:sldId id="357" r:id="rId7"/>
    <p:sldId id="411" r:id="rId8"/>
    <p:sldId id="363" r:id="rId9"/>
    <p:sldId id="412" r:id="rId10"/>
    <p:sldId id="305" r:id="rId11"/>
    <p:sldId id="338" r:id="rId12"/>
    <p:sldId id="413" r:id="rId13"/>
    <p:sldId id="370" r:id="rId14"/>
    <p:sldId id="371" r:id="rId15"/>
    <p:sldId id="314" r:id="rId16"/>
    <p:sldId id="395" r:id="rId17"/>
    <p:sldId id="414" r:id="rId18"/>
    <p:sldId id="415" r:id="rId19"/>
    <p:sldId id="416" r:id="rId20"/>
    <p:sldId id="417" r:id="rId21"/>
    <p:sldId id="318" r:id="rId22"/>
    <p:sldId id="418" r:id="rId23"/>
    <p:sldId id="419" r:id="rId24"/>
    <p:sldId id="420" r:id="rId25"/>
    <p:sldId id="421" r:id="rId26"/>
    <p:sldId id="439" r:id="rId27"/>
    <p:sldId id="408" r:id="rId28"/>
    <p:sldId id="425" r:id="rId29"/>
    <p:sldId id="379" r:id="rId30"/>
    <p:sldId id="426" r:id="rId31"/>
    <p:sldId id="440" r:id="rId32"/>
    <p:sldId id="444" r:id="rId33"/>
    <p:sldId id="428" r:id="rId34"/>
    <p:sldId id="429" r:id="rId35"/>
    <p:sldId id="398" r:id="rId36"/>
    <p:sldId id="285" r:id="rId37"/>
    <p:sldId id="431" r:id="rId38"/>
    <p:sldId id="325" r:id="rId39"/>
    <p:sldId id="432" r:id="rId40"/>
    <p:sldId id="433" r:id="rId41"/>
    <p:sldId id="399" r:id="rId42"/>
    <p:sldId id="328" r:id="rId43"/>
    <p:sldId id="329" r:id="rId44"/>
    <p:sldId id="434" r:id="rId45"/>
    <p:sldId id="293" r:id="rId46"/>
    <p:sldId id="435" r:id="rId47"/>
    <p:sldId id="436" r:id="rId48"/>
    <p:sldId id="347" r:id="rId49"/>
    <p:sldId id="437" r:id="rId50"/>
    <p:sldId id="400" r:id="rId51"/>
    <p:sldId id="356" r:id="rId52"/>
    <p:sldId id="360" r:id="rId53"/>
    <p:sldId id="438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C7B6A6-78E9-4AD7-8CA4-08CC690D2DAE}" v="1" dt="2026-10-01T10:36:04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2034" autoAdjust="0"/>
  </p:normalViewPr>
  <p:slideViewPr>
    <p:cSldViewPr snapToGrid="0">
      <p:cViewPr varScale="1">
        <p:scale>
          <a:sx n="99" d="100"/>
          <a:sy n="99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Cregg" userId="a4417ebc-d1f9-4266-8a6c-2c7f21bbea7f" providerId="ADAL" clId="{B41FF6A5-8EE3-453F-9467-07EDEFDD4E20}"/>
    <pc:docChg chg="custSel addSld delSld modSld sldOrd">
      <pc:chgData name="Daniel Cregg" userId="a4417ebc-d1f9-4266-8a6c-2c7f21bbea7f" providerId="ADAL" clId="{B41FF6A5-8EE3-453F-9467-07EDEFDD4E20}" dt="2026-10-01T12:04:59.192" v="424"/>
      <pc:docMkLst>
        <pc:docMk/>
      </pc:docMkLst>
      <pc:sldChg chg="modSp mod">
        <pc:chgData name="Daniel Cregg" userId="a4417ebc-d1f9-4266-8a6c-2c7f21bbea7f" providerId="ADAL" clId="{B41FF6A5-8EE3-453F-9467-07EDEFDD4E20}" dt="2026-09-27T20:47:43.738" v="11" actId="27636"/>
        <pc:sldMkLst>
          <pc:docMk/>
          <pc:sldMk cId="0" sldId="285"/>
        </pc:sldMkLst>
        <pc:spChg chg="mod">
          <ac:chgData name="Daniel Cregg" userId="a4417ebc-d1f9-4266-8a6c-2c7f21bbea7f" providerId="ADAL" clId="{B41FF6A5-8EE3-453F-9467-07EDEFDD4E20}" dt="2026-09-27T20:47:43.738" v="11" actId="27636"/>
          <ac:spMkLst>
            <pc:docMk/>
            <pc:sldMk cId="0" sldId="285"/>
            <ac:spMk id="3" creationId="{00000000-0000-0000-0000-000000000000}"/>
          </ac:spMkLst>
        </pc:spChg>
      </pc:sldChg>
      <pc:sldChg chg="modSp add mod ord">
        <pc:chgData name="Daniel Cregg" userId="a4417ebc-d1f9-4266-8a6c-2c7f21bbea7f" providerId="ADAL" clId="{B41FF6A5-8EE3-453F-9467-07EDEFDD4E20}" dt="2026-09-27T21:23:13.913" v="160"/>
        <pc:sldMkLst>
          <pc:docMk/>
          <pc:sldMk cId="3798914574" sldId="300"/>
        </pc:sldMkLst>
        <pc:spChg chg="mod">
          <ac:chgData name="Daniel Cregg" userId="a4417ebc-d1f9-4266-8a6c-2c7f21bbea7f" providerId="ADAL" clId="{B41FF6A5-8EE3-453F-9467-07EDEFDD4E20}" dt="2026-09-27T20:50:37.291" v="22" actId="27636"/>
          <ac:spMkLst>
            <pc:docMk/>
            <pc:sldMk cId="3798914574" sldId="300"/>
            <ac:spMk id="3" creationId="{00000000-0000-0000-0000-000000000000}"/>
          </ac:spMkLst>
        </pc:spChg>
      </pc:sldChg>
      <pc:sldChg chg="add">
        <pc:chgData name="Daniel Cregg" userId="a4417ebc-d1f9-4266-8a6c-2c7f21bbea7f" providerId="ADAL" clId="{B41FF6A5-8EE3-453F-9467-07EDEFDD4E20}" dt="2026-09-27T21:05:06.310" v="34"/>
        <pc:sldMkLst>
          <pc:docMk/>
          <pc:sldMk cId="1175187479" sldId="305"/>
        </pc:sldMkLst>
      </pc:sldChg>
      <pc:sldChg chg="add">
        <pc:chgData name="Daniel Cregg" userId="a4417ebc-d1f9-4266-8a6c-2c7f21bbea7f" providerId="ADAL" clId="{B41FF6A5-8EE3-453F-9467-07EDEFDD4E20}" dt="2026-09-27T21:06:16.560" v="53"/>
        <pc:sldMkLst>
          <pc:docMk/>
          <pc:sldMk cId="2915418998" sldId="314"/>
        </pc:sldMkLst>
      </pc:sldChg>
      <pc:sldChg chg="add">
        <pc:chgData name="Daniel Cregg" userId="a4417ebc-d1f9-4266-8a6c-2c7f21bbea7f" providerId="ADAL" clId="{B41FF6A5-8EE3-453F-9467-07EDEFDD4E20}" dt="2026-09-27T21:07:06.728" v="62"/>
        <pc:sldMkLst>
          <pc:docMk/>
          <pc:sldMk cId="2276283136" sldId="318"/>
        </pc:sldMkLst>
      </pc:sldChg>
      <pc:sldChg chg="add del">
        <pc:chgData name="Daniel Cregg" userId="a4417ebc-d1f9-4266-8a6c-2c7f21bbea7f" providerId="ADAL" clId="{B41FF6A5-8EE3-453F-9467-07EDEFDD4E20}" dt="2026-10-01T12:02:10.527" v="417"/>
        <pc:sldMkLst>
          <pc:docMk/>
          <pc:sldMk cId="4036636308" sldId="323"/>
        </pc:sldMkLst>
      </pc:sldChg>
      <pc:sldChg chg="modSp add mod">
        <pc:chgData name="Daniel Cregg" userId="a4417ebc-d1f9-4266-8a6c-2c7f21bbea7f" providerId="ADAL" clId="{B41FF6A5-8EE3-453F-9467-07EDEFDD4E20}" dt="2026-09-27T21:08:28.056" v="80" actId="27636"/>
        <pc:sldMkLst>
          <pc:docMk/>
          <pc:sldMk cId="4088461163" sldId="325"/>
        </pc:sldMkLst>
        <pc:spChg chg="mod">
          <ac:chgData name="Daniel Cregg" userId="a4417ebc-d1f9-4266-8a6c-2c7f21bbea7f" providerId="ADAL" clId="{B41FF6A5-8EE3-453F-9467-07EDEFDD4E20}" dt="2026-09-27T21:08:28.056" v="80" actId="27636"/>
          <ac:spMkLst>
            <pc:docMk/>
            <pc:sldMk cId="4088461163" sldId="325"/>
            <ac:spMk id="3" creationId="{00000000-0000-0000-0000-000000000000}"/>
          </ac:spMkLst>
        </pc:spChg>
      </pc:sldChg>
      <pc:sldChg chg="add">
        <pc:chgData name="Daniel Cregg" userId="a4417ebc-d1f9-4266-8a6c-2c7f21bbea7f" providerId="ADAL" clId="{B41FF6A5-8EE3-453F-9467-07EDEFDD4E20}" dt="2026-09-27T21:08:45.760" v="85"/>
        <pc:sldMkLst>
          <pc:docMk/>
          <pc:sldMk cId="3046009372" sldId="328"/>
        </pc:sldMkLst>
      </pc:sldChg>
      <pc:sldChg chg="modSp add mod">
        <pc:chgData name="Daniel Cregg" userId="a4417ebc-d1f9-4266-8a6c-2c7f21bbea7f" providerId="ADAL" clId="{B41FF6A5-8EE3-453F-9467-07EDEFDD4E20}" dt="2026-09-27T21:08:50.895" v="89" actId="27636"/>
        <pc:sldMkLst>
          <pc:docMk/>
          <pc:sldMk cId="554097690" sldId="329"/>
        </pc:sldMkLst>
        <pc:spChg chg="mod">
          <ac:chgData name="Daniel Cregg" userId="a4417ebc-d1f9-4266-8a6c-2c7f21bbea7f" providerId="ADAL" clId="{B41FF6A5-8EE3-453F-9467-07EDEFDD4E20}" dt="2026-09-27T21:08:50.895" v="89" actId="27636"/>
          <ac:spMkLst>
            <pc:docMk/>
            <pc:sldMk cId="554097690" sldId="329"/>
            <ac:spMk id="3" creationId="{00000000-0000-0000-0000-000000000000}"/>
          </ac:spMkLst>
        </pc:spChg>
      </pc:sldChg>
      <pc:sldChg chg="add">
        <pc:chgData name="Daniel Cregg" userId="a4417ebc-d1f9-4266-8a6c-2c7f21bbea7f" providerId="ADAL" clId="{B41FF6A5-8EE3-453F-9467-07EDEFDD4E20}" dt="2026-09-27T21:10:45.477" v="110"/>
        <pc:sldMkLst>
          <pc:docMk/>
          <pc:sldMk cId="2353754212" sldId="338"/>
        </pc:sldMkLst>
      </pc:sldChg>
      <pc:sldChg chg="add ord">
        <pc:chgData name="Daniel Cregg" userId="a4417ebc-d1f9-4266-8a6c-2c7f21bbea7f" providerId="ADAL" clId="{B41FF6A5-8EE3-453F-9467-07EDEFDD4E20}" dt="2026-09-27T21:23:19.857" v="168"/>
        <pc:sldMkLst>
          <pc:docMk/>
          <pc:sldMk cId="1030647531" sldId="347"/>
        </pc:sldMkLst>
      </pc:sldChg>
      <pc:sldChg chg="add ord">
        <pc:chgData name="Daniel Cregg" userId="a4417ebc-d1f9-4266-8a6c-2c7f21bbea7f" providerId="ADAL" clId="{B41FF6A5-8EE3-453F-9467-07EDEFDD4E20}" dt="2026-09-27T21:23:19.958" v="170"/>
        <pc:sldMkLst>
          <pc:docMk/>
          <pc:sldMk cId="2806498939" sldId="356"/>
        </pc:sldMkLst>
      </pc:sldChg>
      <pc:sldChg chg="add">
        <pc:chgData name="Daniel Cregg" userId="a4417ebc-d1f9-4266-8a6c-2c7f21bbea7f" providerId="ADAL" clId="{B41FF6A5-8EE3-453F-9467-07EDEFDD4E20}" dt="2026-09-27T21:20:59.628" v="155"/>
        <pc:sldMkLst>
          <pc:docMk/>
          <pc:sldMk cId="4214576990" sldId="357"/>
        </pc:sldMkLst>
      </pc:sldChg>
      <pc:sldChg chg="add">
        <pc:chgData name="Daniel Cregg" userId="a4417ebc-d1f9-4266-8a6c-2c7f21bbea7f" providerId="ADAL" clId="{B41FF6A5-8EE3-453F-9467-07EDEFDD4E20}" dt="2026-09-27T21:23:36.008" v="175"/>
        <pc:sldMkLst>
          <pc:docMk/>
          <pc:sldMk cId="261603931" sldId="360"/>
        </pc:sldMkLst>
      </pc:sldChg>
      <pc:sldChg chg="modSp add mod">
        <pc:chgData name="Daniel Cregg" userId="a4417ebc-d1f9-4266-8a6c-2c7f21bbea7f" providerId="ADAL" clId="{B41FF6A5-8EE3-453F-9467-07EDEFDD4E20}" dt="2026-09-27T21:34:44.494" v="184" actId="27636"/>
        <pc:sldMkLst>
          <pc:docMk/>
          <pc:sldMk cId="2120631221" sldId="363"/>
        </pc:sldMkLst>
        <pc:spChg chg="mod">
          <ac:chgData name="Daniel Cregg" userId="a4417ebc-d1f9-4266-8a6c-2c7f21bbea7f" providerId="ADAL" clId="{B41FF6A5-8EE3-453F-9467-07EDEFDD4E20}" dt="2026-09-27T21:34:44.494" v="184" actId="27636"/>
          <ac:spMkLst>
            <pc:docMk/>
            <pc:sldMk cId="2120631221" sldId="363"/>
            <ac:spMk id="3" creationId="{00000000-0000-0000-0000-000000000000}"/>
          </ac:spMkLst>
        </pc:spChg>
      </pc:sldChg>
      <pc:sldChg chg="add">
        <pc:chgData name="Daniel Cregg" userId="a4417ebc-d1f9-4266-8a6c-2c7f21bbea7f" providerId="ADAL" clId="{B41FF6A5-8EE3-453F-9467-07EDEFDD4E20}" dt="2026-09-27T21:45:12.794" v="206"/>
        <pc:sldMkLst>
          <pc:docMk/>
          <pc:sldMk cId="777851075" sldId="370"/>
        </pc:sldMkLst>
      </pc:sldChg>
      <pc:sldChg chg="add">
        <pc:chgData name="Daniel Cregg" userId="a4417ebc-d1f9-4266-8a6c-2c7f21bbea7f" providerId="ADAL" clId="{B41FF6A5-8EE3-453F-9467-07EDEFDD4E20}" dt="2026-09-27T21:47:25.327" v="208"/>
        <pc:sldMkLst>
          <pc:docMk/>
          <pc:sldMk cId="25835409" sldId="371"/>
        </pc:sldMkLst>
      </pc:sldChg>
      <pc:sldChg chg="add">
        <pc:chgData name="Daniel Cregg" userId="a4417ebc-d1f9-4266-8a6c-2c7f21bbea7f" providerId="ADAL" clId="{B41FF6A5-8EE3-453F-9467-07EDEFDD4E20}" dt="2026-09-27T22:15:05.096" v="243"/>
        <pc:sldMkLst>
          <pc:docMk/>
          <pc:sldMk cId="1596600023" sldId="379"/>
        </pc:sldMkLst>
      </pc:sldChg>
      <pc:sldChg chg="add">
        <pc:chgData name="Daniel Cregg" userId="a4417ebc-d1f9-4266-8a6c-2c7f21bbea7f" providerId="ADAL" clId="{B41FF6A5-8EE3-453F-9467-07EDEFDD4E20}" dt="2026-09-27T22:15:16.410" v="247"/>
        <pc:sldMkLst>
          <pc:docMk/>
          <pc:sldMk cId="928621051" sldId="381"/>
        </pc:sldMkLst>
      </pc:sldChg>
      <pc:sldChg chg="add">
        <pc:chgData name="Daniel Cregg" userId="a4417ebc-d1f9-4266-8a6c-2c7f21bbea7f" providerId="ADAL" clId="{B41FF6A5-8EE3-453F-9467-07EDEFDD4E20}" dt="2026-09-27T22:18:00.096" v="273"/>
        <pc:sldMkLst>
          <pc:docMk/>
          <pc:sldMk cId="1208570470" sldId="394"/>
        </pc:sldMkLst>
      </pc:sldChg>
      <pc:sldChg chg="add">
        <pc:chgData name="Daniel Cregg" userId="a4417ebc-d1f9-4266-8a6c-2c7f21bbea7f" providerId="ADAL" clId="{B41FF6A5-8EE3-453F-9467-07EDEFDD4E20}" dt="2026-09-27T22:18:14.928" v="275"/>
        <pc:sldMkLst>
          <pc:docMk/>
          <pc:sldMk cId="1254451184" sldId="395"/>
        </pc:sldMkLst>
      </pc:sldChg>
      <pc:sldChg chg="add">
        <pc:chgData name="Daniel Cregg" userId="a4417ebc-d1f9-4266-8a6c-2c7f21bbea7f" providerId="ADAL" clId="{B41FF6A5-8EE3-453F-9467-07EDEFDD4E20}" dt="2026-09-27T22:18:41.861" v="281"/>
        <pc:sldMkLst>
          <pc:docMk/>
          <pc:sldMk cId="4150747533" sldId="398"/>
        </pc:sldMkLst>
      </pc:sldChg>
      <pc:sldChg chg="add">
        <pc:chgData name="Daniel Cregg" userId="a4417ebc-d1f9-4266-8a6c-2c7f21bbea7f" providerId="ADAL" clId="{B41FF6A5-8EE3-453F-9467-07EDEFDD4E20}" dt="2026-09-27T22:18:52.181" v="283"/>
        <pc:sldMkLst>
          <pc:docMk/>
          <pc:sldMk cId="1935106456" sldId="399"/>
        </pc:sldMkLst>
      </pc:sldChg>
      <pc:sldChg chg="add">
        <pc:chgData name="Daniel Cregg" userId="a4417ebc-d1f9-4266-8a6c-2c7f21bbea7f" providerId="ADAL" clId="{B41FF6A5-8EE3-453F-9467-07EDEFDD4E20}" dt="2026-09-27T22:19:00.246" v="285"/>
        <pc:sldMkLst>
          <pc:docMk/>
          <pc:sldMk cId="2475995927" sldId="400"/>
        </pc:sldMkLst>
      </pc:sldChg>
      <pc:sldChg chg="modSp add mod">
        <pc:chgData name="Daniel Cregg" userId="a4417ebc-d1f9-4266-8a6c-2c7f21bbea7f" providerId="ADAL" clId="{B41FF6A5-8EE3-453F-9467-07EDEFDD4E20}" dt="2026-09-27T22:28:34.881" v="327" actId="27636"/>
        <pc:sldMkLst>
          <pc:docMk/>
          <pc:sldMk cId="3283716310" sldId="408"/>
        </pc:sldMkLst>
        <pc:spChg chg="mod">
          <ac:chgData name="Daniel Cregg" userId="a4417ebc-d1f9-4266-8a6c-2c7f21bbea7f" providerId="ADAL" clId="{B41FF6A5-8EE3-453F-9467-07EDEFDD4E20}" dt="2026-09-27T22:28:34.881" v="327" actId="27636"/>
          <ac:spMkLst>
            <pc:docMk/>
            <pc:sldMk cId="3283716310" sldId="408"/>
            <ac:spMk id="3" creationId="{00000000-0000-0000-0000-000000000000}"/>
          </ac:spMkLst>
        </pc:spChg>
      </pc:sldChg>
      <pc:sldChg chg="add">
        <pc:chgData name="Daniel Cregg" userId="a4417ebc-d1f9-4266-8a6c-2c7f21bbea7f" providerId="ADAL" clId="{B41FF6A5-8EE3-453F-9467-07EDEFDD4E20}" dt="2026-09-27T22:28:42.547" v="328"/>
        <pc:sldMkLst>
          <pc:docMk/>
          <pc:sldMk cId="3155936822" sldId="409"/>
        </pc:sldMkLst>
      </pc:sldChg>
      <pc:sldChg chg="add">
        <pc:chgData name="Daniel Cregg" userId="a4417ebc-d1f9-4266-8a6c-2c7f21bbea7f" providerId="ADAL" clId="{B41FF6A5-8EE3-453F-9467-07EDEFDD4E20}" dt="2026-09-27T22:28:42.744" v="330"/>
        <pc:sldMkLst>
          <pc:docMk/>
          <pc:sldMk cId="121034154" sldId="410"/>
        </pc:sldMkLst>
      </pc:sldChg>
      <pc:sldChg chg="modSp add mod">
        <pc:chgData name="Daniel Cregg" userId="a4417ebc-d1f9-4266-8a6c-2c7f21bbea7f" providerId="ADAL" clId="{B41FF6A5-8EE3-453F-9467-07EDEFDD4E20}" dt="2026-09-27T22:28:43.083" v="334" actId="27636"/>
        <pc:sldMkLst>
          <pc:docMk/>
          <pc:sldMk cId="1011072232" sldId="411"/>
        </pc:sldMkLst>
        <pc:spChg chg="mod">
          <ac:chgData name="Daniel Cregg" userId="a4417ebc-d1f9-4266-8a6c-2c7f21bbea7f" providerId="ADAL" clId="{B41FF6A5-8EE3-453F-9467-07EDEFDD4E20}" dt="2026-09-27T22:28:43.083" v="334" actId="27636"/>
          <ac:spMkLst>
            <pc:docMk/>
            <pc:sldMk cId="1011072232" sldId="411"/>
            <ac:spMk id="5" creationId="{00000000-0000-0000-0000-000000000000}"/>
          </ac:spMkLst>
        </pc:spChg>
      </pc:sldChg>
      <pc:sldChg chg="add">
        <pc:chgData name="Daniel Cregg" userId="a4417ebc-d1f9-4266-8a6c-2c7f21bbea7f" providerId="ADAL" clId="{B41FF6A5-8EE3-453F-9467-07EDEFDD4E20}" dt="2026-09-27T22:28:43.244" v="335"/>
        <pc:sldMkLst>
          <pc:docMk/>
          <pc:sldMk cId="891217585" sldId="412"/>
        </pc:sldMkLst>
      </pc:sldChg>
      <pc:sldChg chg="modSp add mod">
        <pc:chgData name="Daniel Cregg" userId="a4417ebc-d1f9-4266-8a6c-2c7f21bbea7f" providerId="ADAL" clId="{B41FF6A5-8EE3-453F-9467-07EDEFDD4E20}" dt="2026-09-27T22:28:43.628" v="340" actId="27636"/>
        <pc:sldMkLst>
          <pc:docMk/>
          <pc:sldMk cId="1852693151" sldId="413"/>
        </pc:sldMkLst>
        <pc:spChg chg="mod">
          <ac:chgData name="Daniel Cregg" userId="a4417ebc-d1f9-4266-8a6c-2c7f21bbea7f" providerId="ADAL" clId="{B41FF6A5-8EE3-453F-9467-07EDEFDD4E20}" dt="2026-09-27T22:28:43.628" v="340" actId="27636"/>
          <ac:spMkLst>
            <pc:docMk/>
            <pc:sldMk cId="1852693151" sldId="413"/>
            <ac:spMk id="3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09-27T22:28:43.628" v="339" actId="27636"/>
          <ac:spMkLst>
            <pc:docMk/>
            <pc:sldMk cId="1852693151" sldId="413"/>
            <ac:spMk id="5" creationId="{00000000-0000-0000-0000-000000000000}"/>
          </ac:spMkLst>
        </pc:spChg>
      </pc:sldChg>
      <pc:sldChg chg="modSp add mod">
        <pc:chgData name="Daniel Cregg" userId="a4417ebc-d1f9-4266-8a6c-2c7f21bbea7f" providerId="ADAL" clId="{B41FF6A5-8EE3-453F-9467-07EDEFDD4E20}" dt="2026-09-27T22:28:44.142" v="346"/>
        <pc:sldMkLst>
          <pc:docMk/>
          <pc:sldMk cId="2258209481" sldId="414"/>
        </pc:sldMkLst>
        <pc:graphicFrameChg chg="modGraphic">
          <ac:chgData name="Daniel Cregg" userId="a4417ebc-d1f9-4266-8a6c-2c7f21bbea7f" providerId="ADAL" clId="{B41FF6A5-8EE3-453F-9467-07EDEFDD4E20}" dt="2026-09-27T22:28:44.142" v="346"/>
          <ac:graphicFrameMkLst>
            <pc:docMk/>
            <pc:sldMk cId="2258209481" sldId="414"/>
            <ac:graphicFrameMk id="4" creationId="{00000000-0000-0000-0000-000000000000}"/>
          </ac:graphicFrameMkLst>
        </pc:graphicFrameChg>
      </pc:sldChg>
      <pc:sldChg chg="add">
        <pc:chgData name="Daniel Cregg" userId="a4417ebc-d1f9-4266-8a6c-2c7f21bbea7f" providerId="ADAL" clId="{B41FF6A5-8EE3-453F-9467-07EDEFDD4E20}" dt="2026-09-27T22:28:44.239" v="347"/>
        <pc:sldMkLst>
          <pc:docMk/>
          <pc:sldMk cId="3905163502" sldId="415"/>
        </pc:sldMkLst>
      </pc:sldChg>
      <pc:sldChg chg="add">
        <pc:chgData name="Daniel Cregg" userId="a4417ebc-d1f9-4266-8a6c-2c7f21bbea7f" providerId="ADAL" clId="{B41FF6A5-8EE3-453F-9467-07EDEFDD4E20}" dt="2026-09-27T22:28:44.578" v="349"/>
        <pc:sldMkLst>
          <pc:docMk/>
          <pc:sldMk cId="1447924885" sldId="416"/>
        </pc:sldMkLst>
      </pc:sldChg>
      <pc:sldChg chg="add">
        <pc:chgData name="Daniel Cregg" userId="a4417ebc-d1f9-4266-8a6c-2c7f21bbea7f" providerId="ADAL" clId="{B41FF6A5-8EE3-453F-9467-07EDEFDD4E20}" dt="2026-09-27T22:28:44.812" v="351"/>
        <pc:sldMkLst>
          <pc:docMk/>
          <pc:sldMk cId="2118003021" sldId="417"/>
        </pc:sldMkLst>
      </pc:sldChg>
      <pc:sldChg chg="add">
        <pc:chgData name="Daniel Cregg" userId="a4417ebc-d1f9-4266-8a6c-2c7f21bbea7f" providerId="ADAL" clId="{B41FF6A5-8EE3-453F-9467-07EDEFDD4E20}" dt="2026-09-27T22:28:45.162" v="353"/>
        <pc:sldMkLst>
          <pc:docMk/>
          <pc:sldMk cId="1696346781" sldId="418"/>
        </pc:sldMkLst>
      </pc:sldChg>
      <pc:sldChg chg="add">
        <pc:chgData name="Daniel Cregg" userId="a4417ebc-d1f9-4266-8a6c-2c7f21bbea7f" providerId="ADAL" clId="{B41FF6A5-8EE3-453F-9467-07EDEFDD4E20}" dt="2026-09-27T22:28:45.378" v="355"/>
        <pc:sldMkLst>
          <pc:docMk/>
          <pc:sldMk cId="2667270624" sldId="419"/>
        </pc:sldMkLst>
      </pc:sldChg>
      <pc:sldChg chg="modSp add mod">
        <pc:chgData name="Daniel Cregg" userId="a4417ebc-d1f9-4266-8a6c-2c7f21bbea7f" providerId="ADAL" clId="{B41FF6A5-8EE3-453F-9467-07EDEFDD4E20}" dt="2026-09-27T22:28:45.861" v="363"/>
        <pc:sldMkLst>
          <pc:docMk/>
          <pc:sldMk cId="3241066614" sldId="420"/>
        </pc:sldMkLst>
        <pc:graphicFrameChg chg="modGraphic">
          <ac:chgData name="Daniel Cregg" userId="a4417ebc-d1f9-4266-8a6c-2c7f21bbea7f" providerId="ADAL" clId="{B41FF6A5-8EE3-453F-9467-07EDEFDD4E20}" dt="2026-09-27T22:28:45.861" v="363"/>
          <ac:graphicFrameMkLst>
            <pc:docMk/>
            <pc:sldMk cId="3241066614" sldId="420"/>
            <ac:graphicFrameMk id="4" creationId="{00000000-0000-0000-0000-000000000000}"/>
          </ac:graphicFrameMkLst>
        </pc:graphicFrameChg>
      </pc:sldChg>
      <pc:sldChg chg="add">
        <pc:chgData name="Daniel Cregg" userId="a4417ebc-d1f9-4266-8a6c-2c7f21bbea7f" providerId="ADAL" clId="{B41FF6A5-8EE3-453F-9467-07EDEFDD4E20}" dt="2026-09-27T22:28:45.962" v="364"/>
        <pc:sldMkLst>
          <pc:docMk/>
          <pc:sldMk cId="55257993" sldId="421"/>
        </pc:sldMkLst>
      </pc:sldChg>
      <pc:sldChg chg="add">
        <pc:chgData name="Daniel Cregg" userId="a4417ebc-d1f9-4266-8a6c-2c7f21bbea7f" providerId="ADAL" clId="{B41FF6A5-8EE3-453F-9467-07EDEFDD4E20}" dt="2026-09-27T22:28:58.611" v="372"/>
        <pc:sldMkLst>
          <pc:docMk/>
          <pc:sldMk cId="622464775" sldId="425"/>
        </pc:sldMkLst>
      </pc:sldChg>
      <pc:sldChg chg="add">
        <pc:chgData name="Daniel Cregg" userId="a4417ebc-d1f9-4266-8a6c-2c7f21bbea7f" providerId="ADAL" clId="{B41FF6A5-8EE3-453F-9467-07EDEFDD4E20}" dt="2026-09-27T22:28:58.843" v="374"/>
        <pc:sldMkLst>
          <pc:docMk/>
          <pc:sldMk cId="103475406" sldId="426"/>
        </pc:sldMkLst>
      </pc:sldChg>
      <pc:sldChg chg="modSp add del mod">
        <pc:chgData name="Daniel Cregg" userId="a4417ebc-d1f9-4266-8a6c-2c7f21bbea7f" providerId="ADAL" clId="{B41FF6A5-8EE3-453F-9467-07EDEFDD4E20}" dt="2026-10-01T12:02:02.934" v="415"/>
        <pc:sldMkLst>
          <pc:docMk/>
          <pc:sldMk cId="2301890488" sldId="427"/>
        </pc:sldMkLst>
        <pc:spChg chg="mod">
          <ac:chgData name="Daniel Cregg" userId="a4417ebc-d1f9-4266-8a6c-2c7f21bbea7f" providerId="ADAL" clId="{B41FF6A5-8EE3-453F-9467-07EDEFDD4E20}" dt="2026-10-01T12:00:09.932" v="413" actId="20577"/>
          <ac:spMkLst>
            <pc:docMk/>
            <pc:sldMk cId="2301890488" sldId="427"/>
            <ac:spMk id="6" creationId="{00000000-0000-0000-0000-000000000000}"/>
          </ac:spMkLst>
        </pc:spChg>
      </pc:sldChg>
      <pc:sldChg chg="add">
        <pc:chgData name="Daniel Cregg" userId="a4417ebc-d1f9-4266-8a6c-2c7f21bbea7f" providerId="ADAL" clId="{B41FF6A5-8EE3-453F-9467-07EDEFDD4E20}" dt="2026-09-27T22:28:59.429" v="378"/>
        <pc:sldMkLst>
          <pc:docMk/>
          <pc:sldMk cId="2668311137" sldId="428"/>
        </pc:sldMkLst>
      </pc:sldChg>
      <pc:sldChg chg="add">
        <pc:chgData name="Daniel Cregg" userId="a4417ebc-d1f9-4266-8a6c-2c7f21bbea7f" providerId="ADAL" clId="{B41FF6A5-8EE3-453F-9467-07EDEFDD4E20}" dt="2026-09-27T22:28:59.661" v="380"/>
        <pc:sldMkLst>
          <pc:docMk/>
          <pc:sldMk cId="4111627653" sldId="429"/>
        </pc:sldMkLst>
      </pc:sldChg>
      <pc:sldChg chg="add">
        <pc:chgData name="Daniel Cregg" userId="a4417ebc-d1f9-4266-8a6c-2c7f21bbea7f" providerId="ADAL" clId="{B41FF6A5-8EE3-453F-9467-07EDEFDD4E20}" dt="2026-09-27T22:29:09.439" v="384"/>
        <pc:sldMkLst>
          <pc:docMk/>
          <pc:sldMk cId="1866282979" sldId="431"/>
        </pc:sldMkLst>
      </pc:sldChg>
      <pc:sldChg chg="add">
        <pc:chgData name="Daniel Cregg" userId="a4417ebc-d1f9-4266-8a6c-2c7f21bbea7f" providerId="ADAL" clId="{B41FF6A5-8EE3-453F-9467-07EDEFDD4E20}" dt="2026-09-27T22:29:09.583" v="386"/>
        <pc:sldMkLst>
          <pc:docMk/>
          <pc:sldMk cId="3396720904" sldId="432"/>
        </pc:sldMkLst>
      </pc:sldChg>
      <pc:sldChg chg="modSp add mod">
        <pc:chgData name="Daniel Cregg" userId="a4417ebc-d1f9-4266-8a6c-2c7f21bbea7f" providerId="ADAL" clId="{B41FF6A5-8EE3-453F-9467-07EDEFDD4E20}" dt="2026-09-27T22:29:09.977" v="394"/>
        <pc:sldMkLst>
          <pc:docMk/>
          <pc:sldMk cId="833150612" sldId="433"/>
        </pc:sldMkLst>
        <pc:graphicFrameChg chg="modGraphic">
          <ac:chgData name="Daniel Cregg" userId="a4417ebc-d1f9-4266-8a6c-2c7f21bbea7f" providerId="ADAL" clId="{B41FF6A5-8EE3-453F-9467-07EDEFDD4E20}" dt="2026-09-27T22:29:09.977" v="394"/>
          <ac:graphicFrameMkLst>
            <pc:docMk/>
            <pc:sldMk cId="833150612" sldId="433"/>
            <ac:graphicFrameMk id="4" creationId="{00000000-0000-0000-0000-000000000000}"/>
          </ac:graphicFrameMkLst>
        </pc:graphicFrameChg>
      </pc:sldChg>
      <pc:sldChg chg="add">
        <pc:chgData name="Daniel Cregg" userId="a4417ebc-d1f9-4266-8a6c-2c7f21bbea7f" providerId="ADAL" clId="{B41FF6A5-8EE3-453F-9467-07EDEFDD4E20}" dt="2026-09-27T22:29:10.194" v="395"/>
        <pc:sldMkLst>
          <pc:docMk/>
          <pc:sldMk cId="586435191" sldId="434"/>
        </pc:sldMkLst>
      </pc:sldChg>
      <pc:sldChg chg="add">
        <pc:chgData name="Daniel Cregg" userId="a4417ebc-d1f9-4266-8a6c-2c7f21bbea7f" providerId="ADAL" clId="{B41FF6A5-8EE3-453F-9467-07EDEFDD4E20}" dt="2026-09-27T22:29:10.445" v="397"/>
        <pc:sldMkLst>
          <pc:docMk/>
          <pc:sldMk cId="2988203029" sldId="435"/>
        </pc:sldMkLst>
      </pc:sldChg>
      <pc:sldChg chg="add">
        <pc:chgData name="Daniel Cregg" userId="a4417ebc-d1f9-4266-8a6c-2c7f21bbea7f" providerId="ADAL" clId="{B41FF6A5-8EE3-453F-9467-07EDEFDD4E20}" dt="2026-09-27T22:29:10.694" v="399"/>
        <pc:sldMkLst>
          <pc:docMk/>
          <pc:sldMk cId="4089790590" sldId="436"/>
        </pc:sldMkLst>
      </pc:sldChg>
      <pc:sldChg chg="add">
        <pc:chgData name="Daniel Cregg" userId="a4417ebc-d1f9-4266-8a6c-2c7f21bbea7f" providerId="ADAL" clId="{B41FF6A5-8EE3-453F-9467-07EDEFDD4E20}" dt="2026-09-27T22:29:11.017" v="401"/>
        <pc:sldMkLst>
          <pc:docMk/>
          <pc:sldMk cId="3555652710" sldId="437"/>
        </pc:sldMkLst>
      </pc:sldChg>
      <pc:sldChg chg="modSp add mod">
        <pc:chgData name="Daniel Cregg" userId="a4417ebc-d1f9-4266-8a6c-2c7f21bbea7f" providerId="ADAL" clId="{B41FF6A5-8EE3-453F-9467-07EDEFDD4E20}" dt="2026-09-27T22:29:11.490" v="406" actId="27636"/>
        <pc:sldMkLst>
          <pc:docMk/>
          <pc:sldMk cId="1249640325" sldId="438"/>
        </pc:sldMkLst>
        <pc:spChg chg="mod">
          <ac:chgData name="Daniel Cregg" userId="a4417ebc-d1f9-4266-8a6c-2c7f21bbea7f" providerId="ADAL" clId="{B41FF6A5-8EE3-453F-9467-07EDEFDD4E20}" dt="2026-09-27T22:29:11.488" v="405" actId="27636"/>
          <ac:spMkLst>
            <pc:docMk/>
            <pc:sldMk cId="1249640325" sldId="438"/>
            <ac:spMk id="4" creationId="{00000000-0000-0000-0000-000000000000}"/>
          </ac:spMkLst>
        </pc:spChg>
        <pc:spChg chg="mod">
          <ac:chgData name="Daniel Cregg" userId="a4417ebc-d1f9-4266-8a6c-2c7f21bbea7f" providerId="ADAL" clId="{B41FF6A5-8EE3-453F-9467-07EDEFDD4E20}" dt="2026-09-27T22:29:11.490" v="406" actId="27636"/>
          <ac:spMkLst>
            <pc:docMk/>
            <pc:sldMk cId="1249640325" sldId="438"/>
            <ac:spMk id="6" creationId="{00000000-0000-0000-0000-000000000000}"/>
          </ac:spMkLst>
        </pc:spChg>
      </pc:sldChg>
      <pc:sldChg chg="add">
        <pc:chgData name="Daniel Cregg" userId="a4417ebc-d1f9-4266-8a6c-2c7f21bbea7f" providerId="ADAL" clId="{B41FF6A5-8EE3-453F-9467-07EDEFDD4E20}" dt="2026-09-27T22:29:36.128" v="407"/>
        <pc:sldMkLst>
          <pc:docMk/>
          <pc:sldMk cId="3385643009" sldId="439"/>
        </pc:sldMkLst>
      </pc:sldChg>
      <pc:sldChg chg="add">
        <pc:chgData name="Daniel Cregg" userId="a4417ebc-d1f9-4266-8a6c-2c7f21bbea7f" providerId="ADAL" clId="{B41FF6A5-8EE3-453F-9467-07EDEFDD4E20}" dt="2026-10-01T12:02:02.922" v="414"/>
        <pc:sldMkLst>
          <pc:docMk/>
          <pc:sldMk cId="1613322525" sldId="440"/>
        </pc:sldMkLst>
      </pc:sldChg>
      <pc:sldChg chg="modSp add del mod">
        <pc:chgData name="Daniel Cregg" userId="a4417ebc-d1f9-4266-8a6c-2c7f21bbea7f" providerId="ADAL" clId="{B41FF6A5-8EE3-453F-9467-07EDEFDD4E20}" dt="2026-10-01T12:04:02.954" v="420"/>
        <pc:sldMkLst>
          <pc:docMk/>
          <pc:sldMk cId="389852624" sldId="441"/>
        </pc:sldMkLst>
        <pc:spChg chg="mod">
          <ac:chgData name="Daniel Cregg" userId="a4417ebc-d1f9-4266-8a6c-2c7f21bbea7f" providerId="ADAL" clId="{B41FF6A5-8EE3-453F-9467-07EDEFDD4E20}" dt="2026-10-01T12:02:10.556" v="418" actId="27636"/>
          <ac:spMkLst>
            <pc:docMk/>
            <pc:sldMk cId="389852624" sldId="441"/>
            <ac:spMk id="3" creationId="{00000000-0000-0000-0000-000000000000}"/>
          </ac:spMkLst>
        </pc:spChg>
      </pc:sldChg>
      <pc:sldChg chg="add del">
        <pc:chgData name="Daniel Cregg" userId="a4417ebc-d1f9-4266-8a6c-2c7f21bbea7f" providerId="ADAL" clId="{B41FF6A5-8EE3-453F-9467-07EDEFDD4E20}" dt="2026-10-01T12:04:33.369" v="422"/>
        <pc:sldMkLst>
          <pc:docMk/>
          <pc:sldMk cId="3281664765" sldId="442"/>
        </pc:sldMkLst>
      </pc:sldChg>
      <pc:sldChg chg="add del">
        <pc:chgData name="Daniel Cregg" userId="a4417ebc-d1f9-4266-8a6c-2c7f21bbea7f" providerId="ADAL" clId="{B41FF6A5-8EE3-453F-9467-07EDEFDD4E20}" dt="2026-10-01T12:04:59.192" v="424"/>
        <pc:sldMkLst>
          <pc:docMk/>
          <pc:sldMk cId="2514844320" sldId="443"/>
        </pc:sldMkLst>
      </pc:sldChg>
      <pc:sldChg chg="add">
        <pc:chgData name="Daniel Cregg" userId="a4417ebc-d1f9-4266-8a6c-2c7f21bbea7f" providerId="ADAL" clId="{B41FF6A5-8EE3-453F-9467-07EDEFDD4E20}" dt="2026-10-01T12:04:59.181" v="423"/>
        <pc:sldMkLst>
          <pc:docMk/>
          <pc:sldMk cId="1001327257" sldId="44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Tokens per 100 words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6475-47B8-ACDC-B05F4408A8EB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English prose</c:v>
                </c:pt>
                <c:pt idx="1">
                  <c:v>JSON</c:v>
                </c:pt>
                <c:pt idx="2">
                  <c:v>Python source</c:v>
                </c:pt>
                <c:pt idx="3">
                  <c:v>Python traceback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125.2</c:v>
                </c:pt>
                <c:pt idx="1">
                  <c:v>158.1</c:v>
                </c:pt>
                <c:pt idx="2">
                  <c:v>191.3</c:v>
                </c:pt>
                <c:pt idx="3">
                  <c:v>267.7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75-47B8-ACDC-B05F4408A8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DED8C9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rgbClr val="DED8C9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-IE" sz="1200" b="0"/>
                  <a:t>tokens per 100 words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chemeClr val="tx2"/>
                </a:solidFill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vague prompt, run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GLM-5.3</c:v>
                </c:pt>
                <c:pt idx="1">
                  <c:v>Gemini 3.6 Flash</c:v>
                </c:pt>
                <c:pt idx="2">
                  <c:v>Gemini 2.5 Flash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D7-45BA-846C-9BD0B0DCB6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vague prompt, run 2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GLM-5.3</c:v>
                </c:pt>
                <c:pt idx="1">
                  <c:v>Gemini 3.6 Flash</c:v>
                </c:pt>
                <c:pt idx="2">
                  <c:v>Gemini 2.5 Flash</c:v>
                </c:pt>
              </c:strCache>
            </c:strRef>
          </c:cat>
          <c:val>
            <c:numRef>
              <c:f>Sheet1!$C$2:$C$4</c:f>
              <c:numCache>
                <c:formatCode>0</c:formatCode>
                <c:ptCount val="3"/>
                <c:pt idx="0">
                  <c:v>1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D7-45BA-846C-9BD0B0DCB6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narrow prompt (next slide)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GLM-5.3</c:v>
                </c:pt>
                <c:pt idx="1">
                  <c:v>Gemini 3.6 Flash</c:v>
                </c:pt>
                <c:pt idx="2">
                  <c:v>Gemini 2.5 Flash</c:v>
                </c:pt>
              </c:strCache>
            </c:strRef>
          </c:cat>
          <c:val>
            <c:numRef>
              <c:f>Sheet1!$D$2:$D$4</c:f>
              <c:numCache>
                <c:formatCode>0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D7-45BA-846C-9BD0B0DCB6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DED8C9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rgbClr val="DED8C9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-US" sz="1200" b="0"/>
                  <a:t>lines changed for a one-line fix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chemeClr val="tx2"/>
                </a:solidFill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Accuracy gained by asking for step-by-step reasoning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32D2-4305-99AC-FFB5043E8F6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32D2-4305-99AC-FFB5043E8F6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5-32D2-4305-99AC-FFB5043E8F65}"/>
              </c:ext>
            </c:extLst>
          </c:dPt>
          <c:dLbls>
            <c:numFmt formatCode="\+0.0;\-0.0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PaLM 540B
2022, maths</c:v>
                </c:pt>
                <c:pt idx="1">
                  <c:v>text-davinci-002
2022, maths</c:v>
                </c:pt>
                <c:pt idx="2">
                  <c:v>o3-mini
2025, science</c:v>
                </c:pt>
                <c:pt idx="3">
                  <c:v>o4-mini
2025, science</c:v>
                </c:pt>
                <c:pt idx="4">
                  <c:v>Gemini 2.5 Flash
2025, science</c:v>
                </c:pt>
              </c:strCache>
            </c:strRef>
          </c:cat>
          <c:val>
            <c:numRef>
              <c:f>Sheet1!$B$2:$B$6</c:f>
              <c:numCache>
                <c:formatCode>\+0.0;\-0.0;0</c:formatCode>
                <c:ptCount val="5"/>
                <c:pt idx="0">
                  <c:v>39</c:v>
                </c:pt>
                <c:pt idx="1">
                  <c:v>30.3</c:v>
                </c:pt>
                <c:pt idx="2">
                  <c:v>2.9</c:v>
                </c:pt>
                <c:pt idx="3">
                  <c:v>3.1</c:v>
                </c:pt>
                <c:pt idx="4">
                  <c:v>-3.3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D2-4305-99AC-FFB5043E8F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>
            <a:solidFill>
              <a:srgbClr val="DED8C9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 w="9525">
              <a:solidFill>
                <a:srgbClr val="DED8C9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-IE" sz="1200" b="0"/>
                  <a:t>extra questions right, per 100</a:t>
                </a:r>
              </a:p>
            </c:rich>
          </c:tx>
          <c:overlay val="0"/>
        </c:title>
        <c:numFmt formatCode="\+0;\-0;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chemeClr val="tx2"/>
                </a:solidFill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GPT-4o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ymbol val="circle"/>
            <c:size val="9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1K</c:v>
                </c:pt>
                <c:pt idx="1">
                  <c:v>4K</c:v>
                </c:pt>
                <c:pt idx="2">
                  <c:v>8K</c:v>
                </c:pt>
                <c:pt idx="3">
                  <c:v>16K</c:v>
                </c:pt>
                <c:pt idx="4">
                  <c:v>32K</c:v>
                </c:pt>
                <c:pt idx="5">
                  <c:v>128K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>
                  <c:v>98.1</c:v>
                </c:pt>
                <c:pt idx="1">
                  <c:v>95.7</c:v>
                </c:pt>
                <c:pt idx="2">
                  <c:v>89.2</c:v>
                </c:pt>
                <c:pt idx="3">
                  <c:v>81.599999999999994</c:v>
                </c:pt>
                <c:pt idx="4">
                  <c:v>69.7</c:v>
                </c:pt>
                <c:pt idx="5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C4-41AF-9AB2-5BA570138B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GPT-4.1</c:v>
                </c:pt>
              </c:strCache>
            </c:strRef>
          </c:tx>
          <c:spPr>
            <a:ln w="38100">
              <a:solidFill>
                <a:schemeClr val="accent2"/>
              </a:solidFill>
            </a:ln>
          </c:spPr>
          <c:marker>
            <c:symbol val="circle"/>
            <c:size val="9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1K</c:v>
                </c:pt>
                <c:pt idx="1">
                  <c:v>4K</c:v>
                </c:pt>
                <c:pt idx="2">
                  <c:v>8K</c:v>
                </c:pt>
                <c:pt idx="3">
                  <c:v>16K</c:v>
                </c:pt>
                <c:pt idx="4">
                  <c:v>32K</c:v>
                </c:pt>
                <c:pt idx="5">
                  <c:v>128K</c:v>
                </c:pt>
              </c:strCache>
            </c:strRef>
          </c:cat>
          <c:val>
            <c:numRef>
              <c:f>Sheet1!$C$2:$C$7</c:f>
              <c:numCache>
                <c:formatCode>0</c:formatCode>
                <c:ptCount val="6"/>
                <c:pt idx="0">
                  <c:v>95.6</c:v>
                </c:pt>
                <c:pt idx="1">
                  <c:v>91.7</c:v>
                </c:pt>
                <c:pt idx="2">
                  <c:v>87.5</c:v>
                </c:pt>
                <c:pt idx="3">
                  <c:v>84.9</c:v>
                </c:pt>
                <c:pt idx="4">
                  <c:v>79.8</c:v>
                </c:pt>
                <c:pt idx="5">
                  <c:v>64.7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C4-41AF-9AB2-5BA570138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en-IE" sz="1200" b="0"/>
                  <a:t>tokens of input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rgbClr val="DED8C9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100"/>
          <c:min val="50"/>
        </c:scaling>
        <c:delete val="0"/>
        <c:axPos val="l"/>
        <c:majorGridlines>
          <c:spPr>
            <a:ln w="9525">
              <a:solidFill>
                <a:srgbClr val="DED8C9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en-IE" sz="1200" b="0"/>
                  <a:t>% answered correctly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chemeClr val="tx2"/>
                </a:solidFill>
              </a:defRPr>
            </a:pPr>
            <a:endParaRPr lang="en-US"/>
          </a:p>
        </c:txPr>
        <c:crossAx val="21187917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557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7BD74-770C-8E8F-E120-C0DE2E13E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2514600"/>
            <a:ext cx="10591800" cy="2103120"/>
          </a:xfrm>
        </p:spPr>
        <p:txBody>
          <a:bodyPr anchor="t"/>
          <a:lstStyle>
            <a:lvl1pPr marL="0" indent="0" algn="l">
              <a:buNone/>
              <a:defRPr sz="48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AC0F4-2938-282E-489F-77402428C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8760" y="1874519"/>
            <a:ext cx="10134600" cy="502920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2B8DC-D59B-3CB1-7CA1-936556090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9F888-14BD-2F90-BD7E-9B96301E6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9C89B-5792-D408-B5D7-F1FE91936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  <p:sp>
        <p:nvSpPr>
          <p:cNvPr id="7" name="Gutter line numbers"/>
          <p:cNvSpPr txBox="1"/>
          <p:nvPr userDrawn="1"/>
        </p:nvSpPr>
        <p:spPr>
          <a:xfrm>
            <a:off x="91440" y="347472"/>
            <a:ext cx="502920" cy="6309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2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3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4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5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6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b="1" dirty="0">
                <a:solidFill>
                  <a:schemeClr val="accent2"/>
                </a:solidFill>
                <a:latin typeface="Consolas"/>
              </a:rPr>
              <a:t>7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8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9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10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11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12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13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14</a:t>
            </a:r>
          </a:p>
        </p:txBody>
      </p:sp>
      <p:cxnSp>
        <p:nvCxnSpPr>
          <p:cNvPr id="8" name="Gutter rule"/>
          <p:cNvCxnSpPr/>
          <p:nvPr userDrawn="1"/>
        </p:nvCxnSpPr>
        <p:spPr>
          <a:xfrm>
            <a:off x="731520" y="0"/>
            <a:ext cx="0" cy="6858000"/>
          </a:xfrm>
          <a:prstGeom prst="line">
            <a:avLst/>
          </a:prstGeom>
          <a:ln w="15875">
            <a:solidFill>
              <a:srgbClr val="DED8C9"/>
            </a:solidFill>
          </a:ln>
        </p:spPr>
      </p:cxnSp>
      <p:sp>
        <p:nvSpPr>
          <p:cNvPr id="9" name="Kicker slashes"/>
          <p:cNvSpPr txBox="1"/>
          <p:nvPr userDrawn="1"/>
        </p:nvSpPr>
        <p:spPr>
          <a:xfrm>
            <a:off x="1051560" y="1874519"/>
            <a:ext cx="502920" cy="502920"/>
          </a:xfrm>
          <a:prstGeom prst="rect">
            <a:avLst/>
          </a:prstGeom>
          <a:noFill/>
        </p:spPr>
        <p:txBody>
          <a:bodyPr wrap="none" lIns="91440" tIns="45720" rIns="91440" bIns="45720" anchor="b"/>
          <a:lstStyle/>
          <a:p>
            <a:pPr algn="l">
              <a:buNone/>
            </a:pPr>
            <a:r>
              <a:rPr lang="en-GB" sz="2000" b="1" dirty="0">
                <a:solidFill>
                  <a:schemeClr val="accent2"/>
                </a:solidFill>
                <a:latin typeface="Consolas"/>
              </a:rPr>
              <a:t>//</a:t>
            </a:r>
          </a:p>
        </p:txBody>
      </p:sp>
    </p:spTree>
    <p:extLst>
      <p:ext uri="{BB962C8B-B14F-4D97-AF65-F5344CB8AC3E}">
        <p14:creationId xmlns:p14="http://schemas.microsoft.com/office/powerpoint/2010/main" val="225134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D2E88-8DF5-9050-4762-1E3140925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384048"/>
            <a:ext cx="10591800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98EFA-6AA9-D2C5-6D83-ED1E8A328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560" y="1508760"/>
            <a:ext cx="10591800" cy="4846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91C13-F453-A3C2-1AA9-D00F55A9F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FC658-79A7-5747-9C33-C2295EFD7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BFBD6-2FBF-5F8A-CBFC-2CFD102E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87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8BCA1-CB3C-FDDF-3E28-06A065D8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737360"/>
            <a:ext cx="10591800" cy="1737360"/>
          </a:xfrm>
        </p:spPr>
        <p:txBody>
          <a:bodyPr anchor="b"/>
          <a:lstStyle>
            <a:lvl1pPr marL="0" indent="0" algn="l">
              <a:buNone/>
              <a:defRPr sz="4000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9F3B9-0D4D-E076-0DBE-3642292C2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1560" y="3611880"/>
            <a:ext cx="9677400" cy="1645920"/>
          </a:xfrm>
        </p:spPr>
        <p:txBody>
          <a:bodyPr anchor="t"/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9059F-F7C4-C55C-D4D0-F0D58563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86AEC-2A64-8411-77E9-0323B1094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92C13-0DF6-4A46-30C3-206E6469B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  <p:sp>
        <p:nvSpPr>
          <p:cNvPr id="7" name="Gutter line numbers"/>
          <p:cNvSpPr txBox="1"/>
          <p:nvPr userDrawn="1"/>
        </p:nvSpPr>
        <p:spPr>
          <a:xfrm>
            <a:off x="91440" y="347472"/>
            <a:ext cx="502920" cy="6309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2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3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4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5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b="1" dirty="0">
                <a:solidFill>
                  <a:schemeClr val="accent2"/>
                </a:solidFill>
                <a:latin typeface="Consolas"/>
              </a:rPr>
              <a:t>6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7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8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9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10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11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12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13</a:t>
            </a:r>
          </a:p>
          <a:p>
            <a:pPr algn="r">
              <a:lnSpc>
                <a:spcPts val="3350"/>
              </a:lnSpc>
              <a:buNone/>
            </a:pPr>
            <a:r>
              <a:rPr lang="en-GB" sz="1200" dirty="0">
                <a:solidFill>
                  <a:srgbClr val="AFA893"/>
                </a:solidFill>
                <a:latin typeface="Consolas"/>
              </a:rPr>
              <a:t>14</a:t>
            </a:r>
          </a:p>
        </p:txBody>
      </p:sp>
      <p:cxnSp>
        <p:nvCxnSpPr>
          <p:cNvPr id="8" name="Gutter rule"/>
          <p:cNvCxnSpPr/>
          <p:nvPr userDrawn="1"/>
        </p:nvCxnSpPr>
        <p:spPr>
          <a:xfrm>
            <a:off x="731520" y="0"/>
            <a:ext cx="0" cy="6858000"/>
          </a:xfrm>
          <a:prstGeom prst="line">
            <a:avLst/>
          </a:prstGeom>
          <a:ln w="15875">
            <a:solidFill>
              <a:srgbClr val="DED8C9"/>
            </a:solidFill>
          </a:ln>
        </p:spPr>
      </p:cxnSp>
    </p:spTree>
    <p:extLst>
      <p:ext uri="{BB962C8B-B14F-4D97-AF65-F5344CB8AC3E}">
        <p14:creationId xmlns:p14="http://schemas.microsoft.com/office/powerpoint/2010/main" val="147472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5AB97-4BB3-1976-0902-80A67B194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384048"/>
            <a:ext cx="10591800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84BF3-1653-41E6-3AE7-B43DD3246C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1560" y="1508760"/>
            <a:ext cx="5067300" cy="4846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ECF0F9-07C7-DCEA-4A52-78BF208D4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6060" y="1508760"/>
            <a:ext cx="5067300" cy="4846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3F3CD-33A2-58EF-A2B6-3155CB6D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26457-C0F5-519F-7288-3F8FD225B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82587-58E4-EF2B-A838-5DD81E60F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0798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DB3A6-D6B7-5203-01F9-01895E998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384048"/>
            <a:ext cx="10591800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F37BF-7B7F-74EF-EE3C-D695E8485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1560" y="1508760"/>
            <a:ext cx="5067300" cy="548640"/>
          </a:xfrm>
        </p:spPr>
        <p:txBody>
          <a:bodyPr anchor="b"/>
          <a:lstStyle>
            <a:lvl1pPr marL="0" indent="0" algn="l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DB3D4-1BB1-AF7E-40C5-64E778F92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1560" y="2148840"/>
            <a:ext cx="5067300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BC921-9555-E241-1465-804CD7B0C4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76060" y="1508760"/>
            <a:ext cx="5067300" cy="548640"/>
          </a:xfrm>
        </p:spPr>
        <p:txBody>
          <a:bodyPr anchor="b"/>
          <a:lstStyle>
            <a:lvl1pPr marL="0" indent="0" algn="l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580C0-6CF6-945C-1504-239F7AB008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76060" y="2148840"/>
            <a:ext cx="5067300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50DBC6-A34D-EB10-028C-65FE2724E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95949E-8297-7E4B-08A6-7F5D2219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A64FB8-37AF-F828-B8E5-B144B6556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1479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08704-DFDE-CE6F-A7DC-89FF3376A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C5D5D3-32A2-D568-3BBB-361355CF8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36C9D4-D9FA-B627-5883-F92881543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348EB-A39A-6E2D-2E70-97CBEE316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2164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58CF1C-7600-7AA7-28DA-A94FBDCD7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F5CE0B-3FAC-4C1F-1590-8702CD5C5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BD2B3-77D9-BED2-0A4F-1F222101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768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4A86B-219A-38F9-6AC4-EBBAD9BF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39B15-F543-73EC-F19E-853DC0915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B2DEC-A277-86D0-2C7A-B6DDA33D8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D90A1-4C2E-09C1-EE3F-56FC94765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9F80E-2234-2450-2348-F356744BC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B14E8-421E-7389-B35E-E446D122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14599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72AEB-9ABC-699D-8ED1-24DB3B7DD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8D49E0-4992-3F72-A0C2-BEC20CEE0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AA23C-76DC-DCB8-6D0D-CBCB6771F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E669A-F5FE-5956-03E8-88DAB4E2A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59012-7CE0-2E93-D1A5-7734A5FD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AE601F-C9CF-B0D3-A549-4C3DDAD54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27075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F9877-091A-2D55-1883-9FD7515D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BE438E-D914-88C4-220B-7086E7CD36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6220-DDB0-FE7C-3FC8-DD8985BEC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9C4C0-8988-D40C-2EEE-9174B6BE2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FCD6A-DA8E-B88C-FDE6-C5CE52369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9682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C765AD-C417-976E-FAE2-D175648AC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CBEEC-E0B4-1E7E-5168-CA337DF4B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7D147-C52B-1381-F244-C71575916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108D3-012B-6D6A-0D5B-59B77E22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96939-C830-124A-BFEE-6DCBE91F0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407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3CD8D4-F5C3-0B73-F650-0212DED17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384048"/>
            <a:ext cx="10591800" cy="10058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4274A-DC38-0EF2-2A2F-B9C1ED2F2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1560" y="1508760"/>
            <a:ext cx="10591800" cy="4846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D09B4-CDB1-3BA3-3E9E-247C5C7981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A5CEE2-6E65-48D0-90B9-EB2BBC28F974}" type="datetimeFigureOut">
              <a:rPr lang="en-IE" smtClean="0"/>
              <a:t>01/10/2026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95F35-2780-7753-AC5E-CE5B046134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51B3B-DF87-9B31-6232-5C1188F2AF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  <p:cxnSp>
        <p:nvCxnSpPr>
          <p:cNvPr id="7" name="Gutter rule"/>
          <p:cNvCxnSpPr/>
          <p:nvPr userDrawn="1"/>
        </p:nvCxnSpPr>
        <p:spPr>
          <a:xfrm>
            <a:off x="731520" y="0"/>
            <a:ext cx="0" cy="6858000"/>
          </a:xfrm>
          <a:prstGeom prst="line">
            <a:avLst/>
          </a:prstGeom>
          <a:ln w="15875">
            <a:solidFill>
              <a:srgbClr val="DED8C9"/>
            </a:solidFill>
          </a:ln>
        </p:spPr>
      </p:cxnSp>
      <p:sp>
        <p:nvSpPr>
          <p:cNvPr id="8" name="Line number"/>
          <p:cNvSpPr txBox="1"/>
          <p:nvPr userDrawn="1"/>
        </p:nvSpPr>
        <p:spPr>
          <a:xfrm>
            <a:off x="91440" y="629107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r">
              <a:buNone/>
            </a:pPr>
            <a:fld id="{B6F15528-21DE-4FAA-801E-634DDDAF4B2B}" type="slidenum">
              <a:rPr lang="en-GB" sz="1200" dirty="0">
                <a:solidFill>
                  <a:srgbClr val="AFA893"/>
                </a:solidFill>
                <a:latin typeface="Consolas"/>
              </a:rPr>
              <a:t>‹#›</a:t>
            </a:fld>
            <a:endParaRPr lang="en-GB" sz="1200" dirty="0">
              <a:solidFill>
                <a:srgbClr val="AFA893"/>
              </a:solidFill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67194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lnSpc>
          <a:spcPct val="90000"/>
        </a:lnSpc>
        <a:spcBef>
          <a:spcPct val="0"/>
        </a:spcBef>
        <a:buNone/>
        <a:defRPr sz="3200" b="1">
          <a:solidFill>
            <a:schemeClr val="tx1"/>
          </a:solidFill>
          <a:latin typeface="+mj-lt"/>
        </a:defRPr>
      </a:lvl1pPr>
    </p:titleStyle>
    <p:bodyStyle>
      <a:lvl1pPr marL="342900" indent="-342900" algn="l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Consolas"/>
        <a:buChar char="›"/>
        <a:defRPr sz="2400" b="0">
          <a:solidFill>
            <a:schemeClr val="tx1"/>
          </a:solidFill>
          <a:latin typeface="+mn-lt"/>
        </a:defRPr>
      </a:lvl1pPr>
      <a:lvl2pPr marL="742950" indent="-285750" algn="l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ptos"/>
        <a:buChar char="–"/>
        <a:defRPr sz="2000" b="0">
          <a:solidFill>
            <a:schemeClr val="tx1"/>
          </a:solidFill>
          <a:latin typeface="+mn-lt"/>
        </a:defRPr>
      </a:lvl2pPr>
      <a:lvl3pPr marL="1085850" indent="-228600" algn="l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ptos"/>
        <a:buChar char="·"/>
        <a:defRPr sz="1800" b="0">
          <a:solidFill>
            <a:schemeClr val="tx1"/>
          </a:solidFill>
          <a:latin typeface="+mn-lt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t>Prompting and Context Engineering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how you ask, and what the model can see</a:t>
            </a:r>
          </a:p>
        </p:txBody>
      </p:sp>
    </p:spTree>
    <p:extLst>
      <p:ext uri="{BB962C8B-B14F-4D97-AF65-F5344CB8AC3E}">
        <p14:creationId xmlns:p14="http://schemas.microsoft.com/office/powerpoint/2010/main" val="315593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Two prompts, same task</a:t>
            </a:r>
          </a:p>
        </p:txBody>
      </p:sp>
      <p:sp>
        <p:nvSpPr>
          <p:cNvPr id="4" name="Prompt 4" descr="Prompt"/>
          <p:cNvSpPr/>
          <p:nvPr/>
        </p:nvSpPr>
        <p:spPr>
          <a:xfrm>
            <a:off x="1143000" y="1508760"/>
            <a:ext cx="10408920" cy="773175"/>
          </a:xfrm>
          <a:prstGeom prst="roundRect">
            <a:avLst>
              <a:gd name="adj" fmla="val 8278"/>
            </a:avLst>
          </a:prstGeom>
          <a:solidFill>
            <a:schemeClr val="accent1">
              <a:lumMod val="10000"/>
              <a:lumOff val="90000"/>
            </a:schemeClr>
          </a:solidFill>
          <a:ln w="158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100" b="1" spc="100">
                <a:solidFill>
                  <a:schemeClr val="accent1"/>
                </a:solidFill>
                <a:latin typeface="Consolas"/>
              </a:rPr>
              <a:t>PROMPT · A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write a function to parse a date string</a:t>
            </a:r>
          </a:p>
        </p:txBody>
      </p:sp>
      <p:sp>
        <p:nvSpPr>
          <p:cNvPr id="5" name="Prompt 5" descr="Prompt"/>
          <p:cNvSpPr/>
          <p:nvPr/>
        </p:nvSpPr>
        <p:spPr>
          <a:xfrm>
            <a:off x="1143000" y="2464815"/>
            <a:ext cx="10408920" cy="1443736"/>
          </a:xfrm>
          <a:prstGeom prst="roundRect">
            <a:avLst>
              <a:gd name="adj" fmla="val 4433"/>
            </a:avLst>
          </a:prstGeom>
          <a:solidFill>
            <a:schemeClr val="accent1">
              <a:lumMod val="10000"/>
              <a:lumOff val="90000"/>
            </a:schemeClr>
          </a:solidFill>
          <a:ln w="158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100" b="1" spc="100">
                <a:solidFill>
                  <a:schemeClr val="accent1"/>
                </a:solidFill>
                <a:latin typeface="Consolas"/>
              </a:rPr>
              <a:t>PROMPT · B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Write a Python function parse_date(s: str) -&gt; date.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Accept "2026-08-12" and "12/08/2026" (day first). Raise ValueError on anything else. No external libraries.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4091431"/>
            <a:ext cx="10591800" cy="420624"/>
          </a:xfrm>
        </p:spPr>
        <p:txBody>
          <a:bodyPr>
            <a:normAutofit lnSpcReduction="10000"/>
          </a:bodyPr>
          <a:lstStyle/>
          <a:p>
            <a:r>
              <a:t>Which gets the better answer, and </a:t>
            </a:r>
            <a:r>
              <a:rPr b="1"/>
              <a:t>why</a:t>
            </a:r>
            <a: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2862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one idea</a:t>
            </a:r>
          </a:p>
        </p:txBody>
      </p:sp>
      <p:sp>
        <p:nvSpPr>
          <p:cNvPr id="4" name="Callout 4" descr="Callout"/>
          <p:cNvSpPr/>
          <p:nvPr/>
        </p:nvSpPr>
        <p:spPr>
          <a:xfrm>
            <a:off x="1143000" y="1508760"/>
            <a:ext cx="10408920" cy="1225296"/>
          </a:xfrm>
          <a:prstGeom prst="roundRect">
            <a:avLst>
              <a:gd name="adj" fmla="val 5223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</a:rPr>
              <a:t>A prompt is not a request. It is a </a:t>
            </a:r>
            <a:r>
              <a:rPr sz="2200" b="1">
                <a:solidFill>
                  <a:schemeClr val="tx1"/>
                </a:solidFill>
              </a:rPr>
              <a:t>specification</a:t>
            </a:r>
            <a:r>
              <a:rPr sz="2200">
                <a:solidFill>
                  <a:schemeClr val="tx1"/>
                </a:solidFill>
              </a:rPr>
              <a:t>. Everything you leave unspecified, the model decides for you: silently, and from whatever was most common in its training data.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2916936"/>
            <a:ext cx="10591800" cy="3302000"/>
          </a:xfrm>
        </p:spPr>
        <p:txBody>
          <a:bodyPr>
            <a:normAutofit/>
          </a:bodyPr>
          <a:lstStyle/>
          <a:p>
            <a:r>
              <a:rPr dirty="0"/>
              <a:t>"Better prompt" does not mean "longer prompt"</a:t>
            </a:r>
          </a:p>
          <a:p>
            <a:pPr lvl="1"/>
            <a:r>
              <a:rPr lang="en-US" dirty="0"/>
              <a:t>Length is not the variable. Two things are:</a:t>
            </a:r>
          </a:p>
          <a:p>
            <a:pPr lvl="1"/>
            <a:r>
              <a:rPr lang="en-US" b="1" dirty="0"/>
              <a:t>Decisions made: </a:t>
            </a:r>
            <a:r>
              <a:rPr lang="en-US" dirty="0"/>
              <a:t>audience, format, length, tone, what to leave out</a:t>
            </a:r>
          </a:p>
          <a:p>
            <a:pPr lvl="1"/>
            <a:r>
              <a:rPr lang="en-US" b="1" dirty="0"/>
              <a:t>Information supplied: </a:t>
            </a:r>
            <a:r>
              <a:rPr lang="en-US" dirty="0"/>
              <a:t>facts, data and examples the model cannot know</a:t>
            </a:r>
          </a:p>
          <a:p>
            <a:pPr lvl="1"/>
            <a:r>
              <a:rPr lang="en-US" dirty="0"/>
              <a:t>Padding ("be thorough, detailed, high quality") adds words but no decisions, so the model still fills every gap with its defaults</a:t>
            </a:r>
          </a:p>
        </p:txBody>
      </p:sp>
    </p:spTree>
    <p:extLst>
      <p:ext uri="{BB962C8B-B14F-4D97-AF65-F5344CB8AC3E}">
        <p14:creationId xmlns:p14="http://schemas.microsoft.com/office/powerpoint/2010/main" val="379891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1560" y="1508760"/>
            <a:ext cx="50673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1400" b="1" dirty="0">
                <a:solidFill>
                  <a:schemeClr val="accent2"/>
                </a:solidFill>
                <a:latin typeface="Consolas"/>
              </a:rPr>
              <a:t>//</a:t>
            </a:r>
            <a:r>
              <a:rPr sz="1400" dirty="0">
                <a:solidFill>
                  <a:schemeClr val="tx2"/>
                </a:solidFill>
                <a:latin typeface="Consolas"/>
              </a:rPr>
              <a:t> part 1: how you ask</a:t>
            </a:r>
          </a:p>
          <a:p>
            <a:r>
              <a:rPr dirty="0"/>
              <a:t>Tokens, the context window, and the SPEC checklist</a:t>
            </a:r>
          </a:p>
          <a:p>
            <a:r>
              <a:rPr dirty="0"/>
              <a:t>Personas, step-by-step, examples: what each really does</a:t>
            </a:r>
          </a:p>
          <a:p>
            <a:r>
              <a:rPr dirty="0"/>
              <a:t>Why what the model can see now matters more than wording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6060" y="1508760"/>
            <a:ext cx="50673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sz="1400">
                <a:solidFill>
                  <a:schemeClr val="tx2"/>
                </a:solidFill>
                <a:latin typeface="Consolas"/>
              </a:rPr>
              <a:t> part 2: what the model can see</a:t>
            </a:r>
          </a:p>
          <a:p>
            <a:r>
              <a:t>How the model fills in what you didn't say</a:t>
            </a:r>
          </a:p>
          <a:p>
            <a:r>
              <a:t>Debugging a failing test, with and without the code</a:t>
            </a:r>
          </a:p>
          <a:p>
            <a:r>
              <a:t>Why pasting more makes answers worse, and when to restart</a:t>
            </a:r>
          </a:p>
          <a:p>
            <a:r>
              <a:t>From ChatGPT to agents: where prompting is now</a:t>
            </a:r>
          </a:p>
        </p:txBody>
      </p:sp>
    </p:spTree>
    <p:extLst>
      <p:ext uri="{BB962C8B-B14F-4D97-AF65-F5344CB8AC3E}">
        <p14:creationId xmlns:p14="http://schemas.microsoft.com/office/powerpoint/2010/main" val="12103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Tokens, the context window, and the SPEC checklist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>
                <a:solidFill>
                  <a:schemeClr val="accent2"/>
                </a:solidFill>
                <a:latin typeface="Consolas"/>
              </a:rPr>
              <a:t>//</a:t>
            </a:r>
            <a:r>
              <a:rPr lang="en-US" sz="1600" dirty="0">
                <a:solidFill>
                  <a:schemeClr val="tx2"/>
                </a:solidFill>
                <a:latin typeface="Consolas"/>
              </a:rPr>
              <a:t> part 1 · section 1 of 3</a:t>
            </a:r>
          </a:p>
          <a:p>
            <a:pPr>
              <a:spcBef>
                <a:spcPts val="600"/>
              </a:spcBef>
            </a:pPr>
            <a:r>
              <a:rPr lang="en-US" dirty="0"/>
              <a:t>What the model actually reads, and a checklist for prompts that leave nothing to guess</a:t>
            </a:r>
          </a:p>
        </p:txBody>
      </p:sp>
    </p:spTree>
    <p:extLst>
      <p:ext uri="{BB962C8B-B14F-4D97-AF65-F5344CB8AC3E}">
        <p14:creationId xmlns:p14="http://schemas.microsoft.com/office/powerpoint/2010/main" val="1208570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prompting?</a:t>
            </a:r>
          </a:p>
        </p:txBody>
      </p:sp>
      <p:sp>
        <p:nvSpPr>
          <p:cNvPr id="4" name="Callout 4" descr="Callout"/>
          <p:cNvSpPr/>
          <p:nvPr/>
        </p:nvSpPr>
        <p:spPr>
          <a:xfrm>
            <a:off x="1143000" y="1508760"/>
            <a:ext cx="10408920" cy="1225296"/>
          </a:xfrm>
          <a:prstGeom prst="roundRect">
            <a:avLst>
              <a:gd name="adj" fmla="val 5223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</a:rPr>
              <a:t>Prompting is writing the </a:t>
            </a:r>
            <a:r>
              <a:rPr sz="2200" b="1">
                <a:solidFill>
                  <a:schemeClr val="tx1"/>
                </a:solidFill>
              </a:rPr>
              <a:t>instructions and information</a:t>
            </a:r>
            <a:r>
              <a:rPr sz="2200">
                <a:solidFill>
                  <a:schemeClr val="tx1"/>
                </a:solidFill>
              </a:rPr>
              <a:t> you give an AI model so that it produces the result you want.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2916936"/>
            <a:ext cx="10591800" cy="3302000"/>
          </a:xfrm>
        </p:spPr>
        <p:txBody>
          <a:bodyPr>
            <a:normAutofit/>
          </a:bodyPr>
          <a:lstStyle/>
          <a:p>
            <a:r>
              <a:rPr lang="en-US" b="1" dirty="0"/>
              <a:t>The prompt</a:t>
            </a:r>
            <a:r>
              <a:rPr lang="en-US" dirty="0"/>
              <a:t> is everything you send: your request, plus any files, errors or examples you paste in</a:t>
            </a:r>
          </a:p>
          <a:p>
            <a:r>
              <a:rPr lang="en-US" dirty="0"/>
              <a:t>The model answers from its training and from what is in front of it: your prompt, plus anything its tools add, such as </a:t>
            </a:r>
            <a:r>
              <a:rPr lang="en-US" b="1" dirty="0"/>
              <a:t>web search results</a:t>
            </a:r>
            <a:r>
              <a:rPr lang="en-US" dirty="0"/>
              <a:t> or files it read</a:t>
            </a:r>
          </a:p>
          <a:p>
            <a:r>
              <a:rPr lang="en-US" dirty="0"/>
              <a:t>A good prompt answers the questions the model would otherwise </a:t>
            </a:r>
            <a:r>
              <a:rPr lang="en-US" b="1" dirty="0"/>
              <a:t>guess</a:t>
            </a:r>
            <a:r>
              <a:rPr lang="en-US" dirty="0"/>
              <a:t>: what to make, for whom, in what format, and what to leave alone</a:t>
            </a:r>
          </a:p>
        </p:txBody>
      </p:sp>
    </p:spTree>
    <p:extLst>
      <p:ext uri="{BB962C8B-B14F-4D97-AF65-F5344CB8AC3E}">
        <p14:creationId xmlns:p14="http://schemas.microsoft.com/office/powerpoint/2010/main" val="421457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Tokens: the unit the model actually reads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508760"/>
            <a:ext cx="10591800" cy="420624"/>
          </a:xfrm>
        </p:spPr>
        <p:txBody>
          <a:bodyPr>
            <a:normAutofit lnSpcReduction="10000"/>
          </a:bodyPr>
          <a:lstStyle/>
          <a:p>
            <a:r>
              <a:rPr dirty="0"/>
              <a:t>A token is a chunk of text: a word, part of a word, or punctuation</a:t>
            </a:r>
          </a:p>
        </p:txBody>
      </p:sp>
      <p:pic>
        <p:nvPicPr>
          <p:cNvPr id="4" name="Picture 3" descr="Real token splits from OpenAI's o200k_base tokenizer: def calculate_median(numbers): is 6 tokens (def | calculate | _m | edian | (numbers | ):); the date 12/08/2026 is 6 tokens (12 | / | 08 | / | 202 | 6); KeyError: 'unit_price' is 7 tokens (Key | Error | : | ' | unit | _price | '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1" y="2112264"/>
            <a:ext cx="10408918" cy="2334632"/>
          </a:xfrm>
          <a:prstGeom prst="rect">
            <a:avLst/>
          </a:prstGeom>
        </p:spPr>
      </p:pic>
      <p:sp>
        <p:nvSpPr>
          <p:cNvPr id="5" name="Text 5"/>
          <p:cNvSpPr txBox="1"/>
          <p:nvPr/>
        </p:nvSpPr>
        <p:spPr>
          <a:xfrm>
            <a:off x="1051560" y="4629776"/>
            <a:ext cx="10591800" cy="420624"/>
          </a:xfrm>
          <a:prstGeom prst="rect">
            <a:avLst/>
          </a:prstGeom>
          <a:noFill/>
        </p:spPr>
        <p:txBody>
          <a:bodyPr wrap="square">
            <a:normAutofit fontScale="85000" lnSpcReduction="10000"/>
          </a:bodyPr>
          <a:lstStyle>
            <a:lvl1pPr marL="342900" indent="-342900" algn="l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Consolas"/>
              <a:buChar char="›"/>
              <a:defRPr sz="2400" b="0">
                <a:solidFill>
                  <a:schemeClr val="tx1"/>
                </a:solidFill>
                <a:latin typeface="+mn-lt"/>
              </a:defRPr>
            </a:lvl1pPr>
            <a:lvl2pPr marL="742950" indent="-28575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–"/>
              <a:defRPr sz="2000" b="0">
                <a:solidFill>
                  <a:schemeClr val="tx1"/>
                </a:solidFill>
                <a:latin typeface="+mn-lt"/>
              </a:defRPr>
            </a:lvl2pPr>
            <a:lvl3pPr marL="1085850" indent="-22860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·"/>
              <a:defRPr sz="1800" b="0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Cost, the size limit, and what the model can remember are all counted in tokens, not words</a:t>
            </a:r>
          </a:p>
        </p:txBody>
      </p:sp>
    </p:spTree>
    <p:extLst>
      <p:ext uri="{BB962C8B-B14F-4D97-AF65-F5344CB8AC3E}">
        <p14:creationId xmlns:p14="http://schemas.microsoft.com/office/powerpoint/2010/main" val="101107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Pasted code and errors use more tokens than English of the same length</a:t>
            </a:r>
          </a:p>
        </p:txBody>
      </p:sp>
      <p:graphicFrame>
        <p:nvGraphicFramePr>
          <p:cNvPr id="4" name="Chart 4" descr="Chart: tokens per 100 words, by kind of text. Tokens per 100 words (English prose: 125.2, JSON: 158.1, Python source: 191.3, Python traceback: 267.7)"/>
          <p:cNvGraphicFramePr>
            <a:graphicFrameLocks noGrp="1"/>
          </p:cNvGraphicFramePr>
          <p:nvPr/>
        </p:nvGraphicFramePr>
        <p:xfrm>
          <a:off x="1143000" y="1508760"/>
          <a:ext cx="1040892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hart source 5"/>
          <p:cNvSpPr txBox="1"/>
          <p:nvPr/>
        </p:nvSpPr>
        <p:spPr>
          <a:xfrm>
            <a:off x="1143000" y="4785360"/>
            <a:ext cx="10408920" cy="292608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/>
            <a:r>
              <a:rPr sz="1100">
                <a:solidFill>
                  <a:schemeClr val="tx2"/>
                </a:solidFill>
                <a:latin typeface="Consolas"/>
              </a:rPr>
              <a:t>// source: counted with OpenAI's o200k_base tokenizer on samples of each kind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5260848"/>
            <a:ext cx="10591800" cy="109423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Per word, code uses more tokens than English: </a:t>
            </a:r>
            <a:r>
              <a:rPr lang="en-US" b="1" dirty="0"/>
              <a:t>1.5× for Python, 2× for a traceback</a:t>
            </a:r>
          </a:p>
          <a:p>
            <a:r>
              <a:rPr lang="en-US" dirty="0"/>
              <a:t>Names, file paths and symbols each split into several tokens</a:t>
            </a:r>
          </a:p>
          <a:p>
            <a:pPr marL="0" indent="0">
              <a:buNone/>
            </a:pPr>
            <a:r>
              <a:rPr sz="1400" b="1" dirty="0">
                <a:solidFill>
                  <a:schemeClr val="accent2"/>
                </a:solidFill>
                <a:latin typeface="Consolas"/>
              </a:rPr>
              <a:t>//</a:t>
            </a:r>
            <a:r>
              <a:rPr sz="1400" dirty="0">
                <a:solidFill>
                  <a:schemeClr val="tx2"/>
                </a:solidFill>
                <a:latin typeface="Consolas"/>
              </a:rPr>
              <a:t> OpenAI's rule of thumb: 1 token ≈ 4 characters ≈ ¾ of an English word</a:t>
            </a:r>
          </a:p>
        </p:txBody>
      </p:sp>
    </p:spTree>
    <p:extLst>
      <p:ext uri="{BB962C8B-B14F-4D97-AF65-F5344CB8AC3E}">
        <p14:creationId xmlns:p14="http://schemas.microsoft.com/office/powerpoint/2010/main" val="212063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context window</a:t>
            </a:r>
          </a:p>
        </p:txBody>
      </p:sp>
      <p:grpSp>
        <p:nvGrpSpPr>
          <p:cNvPr id="4" name="Context window bar"/>
          <p:cNvGrpSpPr/>
          <p:nvPr/>
        </p:nvGrpSpPr>
        <p:grpSpPr>
          <a:xfrm>
            <a:off x="1143000" y="1727200"/>
            <a:ext cx="10414000" cy="2387600"/>
            <a:chOff x="1143000" y="1727200"/>
            <a:chExt cx="10414000" cy="2387600"/>
          </a:xfrm>
        </p:grpSpPr>
        <p:sp>
          <p:nvSpPr>
            <p:cNvPr id="40" name="Window label"/>
            <p:cNvSpPr/>
            <p:nvPr/>
          </p:nvSpPr>
          <p:spPr>
            <a:xfrm>
              <a:off x="1143000" y="1727200"/>
              <a:ext cx="8382000" cy="330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0800" rIns="0" bIns="50800" anchor="b">
              <a:noAutofit/>
            </a:bodyPr>
            <a:lstStyle/>
            <a:p>
              <a:pPr algn="l"/>
              <a:r>
                <a:rPr lang="en-US" sz="1400" b="1" dirty="0">
                  <a:solidFill>
                    <a:schemeClr val="accent2"/>
                  </a:solidFill>
                  <a:latin typeface="Consolas"/>
                </a:rPr>
                <a:t>//</a:t>
              </a:r>
              <a:r>
                <a:rPr lang="en-US" sz="1400" dirty="0">
                  <a:solidFill>
                    <a:schemeClr val="tx2"/>
                  </a:solidFill>
                  <a:latin typeface="Consolas"/>
                </a:rPr>
                <a:t> the context window: everything the model sees on one request</a:t>
              </a:r>
            </a:p>
          </p:txBody>
        </p:sp>
        <p:sp>
          <p:nvSpPr>
            <p:cNvPr id="41" name="Segment"/>
            <p:cNvSpPr/>
            <p:nvPr/>
          </p:nvSpPr>
          <p:spPr>
            <a:xfrm>
              <a:off x="1143000" y="2184400"/>
              <a:ext cx="1422400" cy="12192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wrap="square" lIns="127000" tIns="50800" rIns="127000" bIns="50800" anchor="ctr">
              <a:noAutofit/>
            </a:bodyPr>
            <a:lstStyle/>
            <a:p>
              <a:pPr algn="l"/>
              <a:r>
                <a:rPr lang="en-US" sz="1600" b="1" dirty="0">
                  <a:solidFill>
                    <a:srgbClr val="FFFFFF"/>
                  </a:solidFill>
                </a:rPr>
                <a:t>System prompt</a:t>
              </a:r>
            </a:p>
          </p:txBody>
        </p:sp>
        <p:sp>
          <p:nvSpPr>
            <p:cNvPr id="42" name="Caption"/>
            <p:cNvSpPr/>
            <p:nvPr/>
          </p:nvSpPr>
          <p:spPr>
            <a:xfrm>
              <a:off x="1143000" y="3505200"/>
              <a:ext cx="14224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7000" tIns="50800" rIns="127000" bIns="50800" anchor="t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2"/>
                  </a:solidFill>
                </a:rPr>
                <a:t>Written by the assistant's makers</a:t>
              </a:r>
            </a:p>
          </p:txBody>
        </p:sp>
        <p:sp>
          <p:nvSpPr>
            <p:cNvPr id="43" name="Segment"/>
            <p:cNvSpPr/>
            <p:nvPr/>
          </p:nvSpPr>
          <p:spPr>
            <a:xfrm>
              <a:off x="2565400" y="2184400"/>
              <a:ext cx="1422400" cy="12192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square" lIns="127000" tIns="50800" rIns="127000" bIns="50800" anchor="ctr">
              <a:noAutofit/>
            </a:bodyPr>
            <a:lstStyle/>
            <a:p>
              <a:pPr algn="l"/>
              <a:r>
                <a:rPr lang="en-US" sz="1600" b="1" dirty="0">
                  <a:solidFill>
                    <a:srgbClr val="FFFFFF"/>
                  </a:solidFill>
                </a:rPr>
                <a:t>Standing instructions</a:t>
              </a:r>
            </a:p>
          </p:txBody>
        </p:sp>
        <p:sp>
          <p:nvSpPr>
            <p:cNvPr id="44" name="Caption"/>
            <p:cNvSpPr/>
            <p:nvPr/>
          </p:nvSpPr>
          <p:spPr>
            <a:xfrm>
              <a:off x="2565400" y="3505200"/>
              <a:ext cx="14224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7000" tIns="50800" rIns="127000" bIns="50800" anchor="t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2"/>
                  </a:solidFill>
                </a:rPr>
                <a:t>AGENTS.md, read on every request</a:t>
              </a:r>
            </a:p>
          </p:txBody>
        </p:sp>
        <p:sp>
          <p:nvSpPr>
            <p:cNvPr id="45" name="Segment"/>
            <p:cNvSpPr/>
            <p:nvPr/>
          </p:nvSpPr>
          <p:spPr>
            <a:xfrm>
              <a:off x="3987800" y="2184400"/>
              <a:ext cx="2489200" cy="121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127000" tIns="50800" rIns="127000" bIns="50800" anchor="ctr">
              <a:noAutofit/>
            </a:bodyPr>
            <a:lstStyle/>
            <a:p>
              <a:pPr algn="l"/>
              <a:r>
                <a:rPr lang="en-US" sz="1600" b="1" dirty="0">
                  <a:solidFill>
                    <a:srgbClr val="FFFFFF"/>
                  </a:solidFill>
                </a:rPr>
                <a:t>Conversation so far</a:t>
              </a:r>
            </a:p>
          </p:txBody>
        </p:sp>
        <p:sp>
          <p:nvSpPr>
            <p:cNvPr id="46" name="Caption"/>
            <p:cNvSpPr/>
            <p:nvPr/>
          </p:nvSpPr>
          <p:spPr>
            <a:xfrm>
              <a:off x="3987800" y="3505200"/>
              <a:ext cx="24892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7000" tIns="50800" rIns="127000" bIns="50800" anchor="t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2"/>
                  </a:solidFill>
                </a:rPr>
                <a:t>Grows every turn, dead ends included</a:t>
              </a:r>
            </a:p>
          </p:txBody>
        </p:sp>
        <p:sp>
          <p:nvSpPr>
            <p:cNvPr id="47" name="Segment"/>
            <p:cNvSpPr/>
            <p:nvPr/>
          </p:nvSpPr>
          <p:spPr>
            <a:xfrm>
              <a:off x="6477000" y="2184400"/>
              <a:ext cx="1981200" cy="1219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lIns="127000" tIns="50800" rIns="127000" bIns="50800" anchor="ctr">
              <a:noAutofit/>
            </a:bodyPr>
            <a:lstStyle/>
            <a:p>
              <a:pPr algn="l"/>
              <a:r>
                <a:rPr lang="en-US" sz="1600" b="1" dirty="0">
                  <a:solidFill>
                    <a:schemeClr val="tx1"/>
                  </a:solidFill>
                </a:rPr>
                <a:t>Pasted + tool results</a:t>
              </a:r>
            </a:p>
          </p:txBody>
        </p:sp>
        <p:sp>
          <p:nvSpPr>
            <p:cNvPr id="48" name="Caption"/>
            <p:cNvSpPr/>
            <p:nvPr/>
          </p:nvSpPr>
          <p:spPr>
            <a:xfrm>
              <a:off x="6477000" y="3505200"/>
              <a:ext cx="19812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7000" tIns="50800" rIns="127000" bIns="50800" anchor="t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2"/>
                  </a:solidFill>
                </a:rPr>
                <a:t>Your pastes, files the agent read, web searches</a:t>
              </a:r>
            </a:p>
          </p:txBody>
        </p:sp>
        <p:sp>
          <p:nvSpPr>
            <p:cNvPr id="49" name="Segment"/>
            <p:cNvSpPr/>
            <p:nvPr/>
          </p:nvSpPr>
          <p:spPr>
            <a:xfrm>
              <a:off x="8458200" y="2184400"/>
              <a:ext cx="106680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7000" tIns="50800" rIns="127000" bIns="5080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free</a:t>
              </a:r>
            </a:p>
          </p:txBody>
        </p:sp>
        <p:sp>
          <p:nvSpPr>
            <p:cNvPr id="50" name="Caption"/>
            <p:cNvSpPr/>
            <p:nvPr/>
          </p:nvSpPr>
          <p:spPr>
            <a:xfrm>
              <a:off x="8458200" y="3505200"/>
              <a:ext cx="10668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50800" tIns="50800" rIns="50800" bIns="50800" anchor="t">
              <a:noAutofit/>
            </a:bodyPr>
            <a:lstStyle/>
            <a:p>
              <a:pPr algn="l"/>
              <a:r>
                <a:rPr lang="en-US" sz="1400" dirty="0">
                  <a:solidFill>
                    <a:schemeClr val="tx2"/>
                  </a:solidFill>
                </a:rPr>
                <a:t>Space left</a:t>
              </a:r>
            </a:p>
          </p:txBody>
        </p:sp>
        <p:sp>
          <p:nvSpPr>
            <p:cNvPr id="51" name="Window frame"/>
            <p:cNvSpPr/>
            <p:nvPr/>
          </p:nvSpPr>
          <p:spPr>
            <a:xfrm>
              <a:off x="1143000" y="2184400"/>
              <a:ext cx="8382000" cy="1219200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txBody>
            <a:bodyPr wrap="square" lIns="76200" tIns="50800" rIns="76200" bIns="50800" anchor="ctr">
              <a:noAutofit/>
            </a:bodyPr>
            <a:lstStyle/>
            <a:p>
              <a:pPr algn="l"/>
              <a:endParaRPr/>
            </a:p>
          </p:txBody>
        </p:sp>
        <p:sp>
          <p:nvSpPr>
            <p:cNvPr id="52" name="Outside label"/>
            <p:cNvSpPr/>
            <p:nvPr/>
          </p:nvSpPr>
          <p:spPr>
            <a:xfrm>
              <a:off x="9829800" y="1727200"/>
              <a:ext cx="1727200" cy="330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0800" rIns="0" bIns="50800" anchor="b">
              <a:noAutofit/>
            </a:bodyPr>
            <a:lstStyle/>
            <a:p>
              <a:pPr algn="l"/>
              <a:r>
                <a:rPr lang="en-US" sz="1400" dirty="0">
                  <a:solidFill>
                    <a:schemeClr val="accent2"/>
                  </a:solidFill>
                  <a:latin typeface="Consolas"/>
                </a:rPr>
                <a:t>outside</a:t>
              </a:r>
            </a:p>
          </p:txBody>
        </p:sp>
        <p:sp>
          <p:nvSpPr>
            <p:cNvPr id="53" name="Outside box"/>
            <p:cNvSpPr/>
            <p:nvPr/>
          </p:nvSpPr>
          <p:spPr>
            <a:xfrm>
              <a:off x="9829800" y="2184400"/>
              <a:ext cx="1727200" cy="1219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2"/>
              </a:solidFill>
              <a:prstDash val="dash"/>
            </a:ln>
          </p:spPr>
          <p:txBody>
            <a:bodyPr wrap="square" lIns="127000" tIns="50800" rIns="127000" bIns="50800" anchor="ctr">
              <a:noAutofit/>
            </a:bodyPr>
            <a:lstStyle/>
            <a:p>
              <a:pPr algn="l"/>
              <a:r>
                <a:rPr lang="en-US" sz="1600" b="1" dirty="0">
                  <a:solidFill>
                    <a:schemeClr val="tx1"/>
                  </a:solidFill>
                </a:rPr>
                <a:t>Your repo, ticket, intent</a:t>
              </a:r>
            </a:p>
          </p:txBody>
        </p:sp>
        <p:sp>
          <p:nvSpPr>
            <p:cNvPr id="54" name="Outside caption"/>
            <p:cNvSpPr/>
            <p:nvPr/>
          </p:nvSpPr>
          <p:spPr>
            <a:xfrm>
              <a:off x="9829800" y="3505200"/>
              <a:ext cx="17272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7000" tIns="50800" rIns="127000" bIns="50800" anchor="t">
              <a:noAutofit/>
            </a:bodyPr>
            <a:lstStyle/>
            <a:p>
              <a:pPr algn="l"/>
              <a:r>
                <a:rPr lang="en-US" sz="1400" dirty="0">
                  <a:solidFill>
                    <a:schemeClr val="accent2"/>
                  </a:solidFill>
                </a:rPr>
                <a:t>Invisible unless something puts it in</a:t>
              </a: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4445000"/>
            <a:ext cx="10591800" cy="1778000"/>
          </a:xfrm>
        </p:spPr>
        <p:txBody>
          <a:bodyPr>
            <a:normAutofit/>
          </a:bodyPr>
          <a:lstStyle/>
          <a:p>
            <a:r>
              <a:t>A chat or coding assistant is a program that fills this window and sends it to the model</a:t>
            </a:r>
          </a:p>
          <a:p>
            <a:r>
              <a:t>The model sees only what is inside the bar. Anything outside it, like your repo or what you meant, does not exist for the model</a:t>
            </a:r>
          </a:p>
        </p:txBody>
      </p:sp>
    </p:spTree>
    <p:extLst>
      <p:ext uri="{BB962C8B-B14F-4D97-AF65-F5344CB8AC3E}">
        <p14:creationId xmlns:p14="http://schemas.microsoft.com/office/powerpoint/2010/main" val="89121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SPEC, a recipe for every prompt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143000" y="1508760"/>
          <a:ext cx="10408920" cy="20421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98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82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807">
                <a:tc>
                  <a:txBody>
                    <a:bodyPr/>
                    <a:lstStyle/>
                    <a:p>
                      <a:endParaRPr/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Letter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Example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Specific goal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"Parse a date string into a </a:t>
                      </a:r>
                      <a:r>
                        <a:rPr sz="2000">
                          <a:solidFill>
                            <a:schemeClr val="tx1"/>
                          </a:solidFill>
                          <a:latin typeface="Consolas"/>
                        </a:rPr>
                        <a:t>date</a:t>
                      </a:r>
                      <a:r>
                        <a:rPr sz="2000">
                          <a:solidFill>
                            <a:schemeClr val="tx1"/>
                          </a:solidFill>
                        </a:rPr>
                        <a:t>"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Programming language / file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"Python 3.12, in </a:t>
                      </a:r>
                      <a:r>
                        <a:rPr sz="2000">
                          <a:solidFill>
                            <a:schemeClr val="tx1"/>
                          </a:solidFill>
                          <a:latin typeface="Consolas"/>
                        </a:rPr>
                        <a:t>utils/dates.py</a:t>
                      </a:r>
                      <a:r>
                        <a:rPr sz="2000">
                          <a:solidFill>
                            <a:schemeClr val="tx1"/>
                          </a:solidFill>
                        </a:rPr>
                        <a:t>"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Example, input to output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  <a:latin typeface="Consolas"/>
                        </a:rPr>
                        <a:t>"2026-08-12"</a:t>
                      </a:r>
                      <a:r>
                        <a:rPr sz="2000">
                          <a:solidFill>
                            <a:schemeClr val="tx1"/>
                          </a:solidFill>
                        </a:rPr>
                        <a:t> → </a:t>
                      </a:r>
                      <a:r>
                        <a:rPr sz="2000">
                          <a:solidFill>
                            <a:schemeClr val="tx1"/>
                          </a:solidFill>
                          <a:latin typeface="Consolas"/>
                        </a:rPr>
                        <a:t>date(2026, 8, 12)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Constraints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"No external libraries. Raise on bad input"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3718559"/>
            <a:ext cx="10591800" cy="283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sz="1400">
                <a:solidFill>
                  <a:schemeClr val="tx2"/>
                </a:solidFill>
                <a:latin typeface="Consolas"/>
              </a:rPr>
              <a:t> any checklist works; what matters is covering all four, every time</a:t>
            </a:r>
          </a:p>
        </p:txBody>
      </p:sp>
    </p:spTree>
    <p:extLst>
      <p:ext uri="{BB962C8B-B14F-4D97-AF65-F5344CB8AC3E}">
        <p14:creationId xmlns:p14="http://schemas.microsoft.com/office/powerpoint/2010/main" val="1175187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opening pair, decoded</a:t>
            </a:r>
          </a:p>
        </p:txBody>
      </p:sp>
      <p:sp>
        <p:nvSpPr>
          <p:cNvPr id="4" name="Prompt 4" descr="Prompt, good"/>
          <p:cNvSpPr/>
          <p:nvPr/>
        </p:nvSpPr>
        <p:spPr>
          <a:xfrm>
            <a:off x="1143000" y="1508760"/>
            <a:ext cx="10408920" cy="1443736"/>
          </a:xfrm>
          <a:prstGeom prst="roundRect">
            <a:avLst>
              <a:gd name="adj" fmla="val 4433"/>
            </a:avLst>
          </a:prstGeom>
          <a:solidFill>
            <a:schemeClr val="accent3">
              <a:lumMod val="10000"/>
              <a:lumOff val="90000"/>
            </a:schemeClr>
          </a:solidFill>
          <a:ln w="15875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100" b="1" spc="100">
                <a:solidFill>
                  <a:schemeClr val="accent3"/>
                </a:solidFill>
                <a:latin typeface="Consolas"/>
              </a:rPr>
              <a:t>PROMPT · B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Write a Python function parse_date(s: str) -&gt; date.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Accept "2026-08-12" and "12/08/2026" (day first). Raise ValueError on anything else. No external libraries.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3135376"/>
            <a:ext cx="10591800" cy="749808"/>
          </a:xfrm>
        </p:spPr>
        <p:txBody>
          <a:bodyPr>
            <a:normAutofit lnSpcReduction="10000"/>
          </a:bodyPr>
          <a:lstStyle/>
          <a:p>
            <a:r>
              <a:rPr b="1"/>
              <a:t>S</a:t>
            </a:r>
            <a:r>
              <a:t> parse a date · </a:t>
            </a:r>
            <a:r>
              <a:rPr b="1"/>
              <a:t>P</a:t>
            </a:r>
            <a:r>
              <a:t> Python, typed signature · </a:t>
            </a:r>
            <a:r>
              <a:rPr b="1"/>
              <a:t>E</a:t>
            </a:r>
            <a:r>
              <a:t> two example formats · </a:t>
            </a:r>
            <a:r>
              <a:rPr b="1"/>
              <a:t>C</a:t>
            </a:r>
            <a:r>
              <a:t> raise an error, no libraries</a:t>
            </a:r>
          </a:p>
        </p:txBody>
      </p:sp>
      <p:sp>
        <p:nvSpPr>
          <p:cNvPr id="5" name="Callout 5" descr="Callout"/>
          <p:cNvSpPr/>
          <p:nvPr/>
        </p:nvSpPr>
        <p:spPr>
          <a:xfrm>
            <a:off x="1143000" y="4068064"/>
            <a:ext cx="10408920" cy="890016"/>
          </a:xfrm>
          <a:prstGeom prst="roundRect">
            <a:avLst>
              <a:gd name="adj" fmla="val 719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200" dirty="0">
                <a:solidFill>
                  <a:schemeClr val="tx1"/>
                </a:solidFill>
              </a:rPr>
              <a:t>Is </a:t>
            </a:r>
            <a:r>
              <a:rPr lang="en-US" sz="2200" dirty="0">
                <a:solidFill>
                  <a:schemeClr val="tx1"/>
                </a:solidFill>
                <a:latin typeface="Consolas"/>
              </a:rPr>
              <a:t>12/08/2026</a:t>
            </a:r>
            <a:r>
              <a:rPr lang="en-US" sz="2200" dirty="0">
                <a:solidFill>
                  <a:schemeClr val="tx1"/>
                </a:solidFill>
              </a:rPr>
              <a:t> in August or December? Prompt A leaves the model to guess. </a:t>
            </a:r>
            <a:r>
              <a:rPr lang="en-US" sz="2200" b="1" dirty="0">
                <a:solidFill>
                  <a:schemeClr val="tx1"/>
                </a:solidFill>
              </a:rPr>
              <a:t>B is better because it makes that decision</a:t>
            </a:r>
            <a:r>
              <a:rPr lang="en-US" sz="2200" dirty="0">
                <a:solidFill>
                  <a:schemeClr val="tx1"/>
                </a:solidFill>
              </a:rPr>
              <a:t>, not because it is longer.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51560" y="5140960"/>
            <a:ext cx="10591800" cy="283464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>
            <a:lvl1pPr marL="342900" indent="-342900" algn="l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Consolas"/>
              <a:buChar char="›"/>
              <a:defRPr sz="2400" b="0">
                <a:solidFill>
                  <a:schemeClr val="tx1"/>
                </a:solidFill>
                <a:latin typeface="+mn-lt"/>
              </a:defRPr>
            </a:lvl1pPr>
            <a:lvl2pPr marL="742950" indent="-28575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–"/>
              <a:defRPr sz="2000" b="0">
                <a:solidFill>
                  <a:schemeClr val="tx1"/>
                </a:solidFill>
                <a:latin typeface="+mn-lt"/>
              </a:defRPr>
            </a:lvl2pPr>
            <a:lvl3pPr marL="1085850" indent="-22860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·"/>
              <a:defRPr sz="1800" b="0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sz="1400">
                <a:solidFill>
                  <a:schemeClr val="tx2"/>
                </a:solidFill>
                <a:latin typeface="Consolas"/>
              </a:rPr>
              <a:t> tested Sept 2026: given prompt A, three current models read it as 8 December (month first), and none asked</a:t>
            </a:r>
          </a:p>
        </p:txBody>
      </p:sp>
    </p:spTree>
    <p:extLst>
      <p:ext uri="{BB962C8B-B14F-4D97-AF65-F5344CB8AC3E}">
        <p14:creationId xmlns:p14="http://schemas.microsoft.com/office/powerpoint/2010/main" val="235375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Constraints and non-goals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t>Constraints: what the model must respect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1560" y="2148840"/>
            <a:ext cx="5067300" cy="3273552"/>
          </a:xfrm>
        </p:spPr>
        <p:txBody>
          <a:bodyPr>
            <a:normAutofit/>
          </a:bodyPr>
          <a:lstStyle/>
          <a:p>
            <a:r>
              <a:rPr>
                <a:latin typeface="Consolas"/>
              </a:rPr>
              <a:t>Python 3.12</a:t>
            </a:r>
          </a:p>
          <a:p>
            <a:r>
              <a:rPr>
                <a:latin typeface="Consolas"/>
              </a:rPr>
              <a:t>no new dependencies</a:t>
            </a:r>
          </a:p>
          <a:p>
            <a:r>
              <a:rPr>
                <a:latin typeface="Consolas"/>
              </a:rPr>
              <a:t>under 200ms</a:t>
            </a:r>
          </a:p>
          <a:p>
            <a:r>
              <a:rPr>
                <a:latin typeface="Consolas"/>
              </a:rPr>
              <a:t>no eval()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t>Non-goals: what the model must not touch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76060" y="2148840"/>
            <a:ext cx="5067300" cy="3273552"/>
          </a:xfrm>
        </p:spPr>
        <p:txBody>
          <a:bodyPr>
            <a:normAutofit/>
          </a:bodyPr>
          <a:lstStyle/>
          <a:p>
            <a:r>
              <a:t>No database schema changes</a:t>
            </a:r>
          </a:p>
          <a:p>
            <a:r>
              <a:t>No error handling yet</a:t>
            </a:r>
          </a:p>
          <a:p>
            <a:r>
              <a:t>Do not reformat the rest of the file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051560" y="4197096"/>
            <a:ext cx="10591800" cy="749808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>
            <a:lvl1pPr marL="342900" indent="-342900" algn="l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Consolas"/>
              <a:buChar char="›"/>
              <a:defRPr sz="2400" b="0">
                <a:solidFill>
                  <a:schemeClr val="tx1"/>
                </a:solidFill>
                <a:latin typeface="+mn-lt"/>
              </a:defRPr>
            </a:lvl1pPr>
            <a:lvl2pPr marL="742950" indent="-28575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–"/>
              <a:defRPr sz="2000" b="0">
                <a:solidFill>
                  <a:schemeClr val="tx1"/>
                </a:solidFill>
                <a:latin typeface="+mn-lt"/>
              </a:defRPr>
            </a:lvl2pPr>
            <a:lvl3pPr marL="1085850" indent="-22860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·"/>
              <a:defRPr sz="1800" b="0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Assistants often </a:t>
            </a:r>
            <a:r>
              <a:rPr lang="en-US" b="1"/>
              <a:t>change more than you asked</a:t>
            </a:r>
            <a:r>
              <a:rPr lang="en-US"/>
              <a:t>. Bugs hide in those extra changes, because nobody expected them, so nobody checked them</a:t>
            </a:r>
          </a:p>
        </p:txBody>
      </p:sp>
    </p:spTree>
    <p:extLst>
      <p:ext uri="{BB962C8B-B14F-4D97-AF65-F5344CB8AC3E}">
        <p14:creationId xmlns:p14="http://schemas.microsoft.com/office/powerpoint/2010/main" val="185269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Predict: what comes back?</a:t>
            </a:r>
          </a:p>
        </p:txBody>
      </p:sp>
      <p:sp>
        <p:nvSpPr>
          <p:cNvPr id="4" name="Prompt 4" descr="Prompt"/>
          <p:cNvSpPr/>
          <p:nvPr/>
        </p:nvSpPr>
        <p:spPr>
          <a:xfrm>
            <a:off x="1143000" y="1508760"/>
            <a:ext cx="10408920" cy="773175"/>
          </a:xfrm>
          <a:prstGeom prst="roundRect">
            <a:avLst>
              <a:gd name="adj" fmla="val 8278"/>
            </a:avLst>
          </a:prstGeom>
          <a:solidFill>
            <a:schemeClr val="accent1">
              <a:lumMod val="10000"/>
              <a:lumOff val="90000"/>
            </a:schemeClr>
          </a:solidFill>
          <a:ln w="158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100" b="1" spc="100">
                <a:solidFill>
                  <a:schemeClr val="accent1"/>
                </a:solidFill>
                <a:latin typeface="Consolas"/>
              </a:rPr>
              <a:t>PROMPT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here's my file, fix the bug in calculate_total</a:t>
            </a:r>
          </a:p>
        </p:txBody>
      </p:sp>
      <p:sp>
        <p:nvSpPr>
          <p:cNvPr id="20" name="Option 1"/>
          <p:cNvSpPr/>
          <p:nvPr/>
        </p:nvSpPr>
        <p:spPr>
          <a:xfrm>
            <a:off x="1143000" y="2616200"/>
            <a:ext cx="3302000" cy="17780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177800" tIns="127000" rIns="177800" bIns="127000" anchor="t">
            <a:noAutofit/>
          </a:bodyPr>
          <a:lstStyle/>
          <a:p>
            <a:pPr algn="l"/>
            <a:r>
              <a:rPr lang="en-US" sz="2800" b="1" dirty="0">
                <a:solidFill>
                  <a:schemeClr val="accent1"/>
                </a:solidFill>
              </a:rPr>
              <a:t>1</a:t>
            </a:r>
          </a:p>
          <a:p>
            <a:pPr algn="l">
              <a:spcBef>
                <a:spcPts val="400"/>
              </a:spcBef>
            </a:pPr>
            <a:r>
              <a:rPr lang="en-US" sz="1800" dirty="0">
                <a:solidFill>
                  <a:schemeClr val="tx1"/>
                </a:solidFill>
              </a:rPr>
              <a:t>Just the one-line fix</a:t>
            </a:r>
          </a:p>
        </p:txBody>
      </p:sp>
      <p:sp>
        <p:nvSpPr>
          <p:cNvPr id="21" name="Option 2"/>
          <p:cNvSpPr/>
          <p:nvPr/>
        </p:nvSpPr>
        <p:spPr>
          <a:xfrm>
            <a:off x="4699000" y="2616200"/>
            <a:ext cx="3302000" cy="17780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177800" tIns="127000" rIns="177800" bIns="127000" anchor="t">
            <a:noAutofit/>
          </a:bodyPr>
          <a:lstStyle/>
          <a:p>
            <a:pPr algn="l"/>
            <a:r>
              <a:rPr lang="en-US" sz="2800" b="1" dirty="0">
                <a:solidFill>
                  <a:schemeClr val="accent1"/>
                </a:solidFill>
              </a:rPr>
              <a:t>2</a:t>
            </a:r>
          </a:p>
          <a:p>
            <a:pPr algn="l">
              <a:spcBef>
                <a:spcPts val="400"/>
              </a:spcBef>
            </a:pPr>
            <a:r>
              <a:rPr lang="en-US" sz="1800" dirty="0">
                <a:solidFill>
                  <a:schemeClr val="tx1"/>
                </a:solidFill>
              </a:rPr>
              <a:t>The fix, plus changes you did not ask for</a:t>
            </a:r>
          </a:p>
        </p:txBody>
      </p:sp>
      <p:sp>
        <p:nvSpPr>
          <p:cNvPr id="22" name="Option 3"/>
          <p:cNvSpPr/>
          <p:nvPr/>
        </p:nvSpPr>
        <p:spPr>
          <a:xfrm>
            <a:off x="8255000" y="2616200"/>
            <a:ext cx="3302000" cy="17780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177800" tIns="127000" rIns="177800" bIns="127000" anchor="t">
            <a:noAutofit/>
          </a:bodyPr>
          <a:lstStyle/>
          <a:p>
            <a:pPr algn="l"/>
            <a:r>
              <a:rPr lang="en-US" sz="2800" b="1" dirty="0">
                <a:solidFill>
                  <a:schemeClr val="accent1"/>
                </a:solidFill>
              </a:rPr>
              <a:t>3</a:t>
            </a:r>
          </a:p>
          <a:p>
            <a:pPr algn="l">
              <a:spcBef>
                <a:spcPts val="400"/>
              </a:spcBef>
            </a:pPr>
            <a:r>
              <a:rPr lang="en-US" sz="1800" dirty="0">
                <a:solidFill>
                  <a:schemeClr val="tx1"/>
                </a:solidFill>
              </a:rPr>
              <a:t>The whole file, reformatted, with type hints and error handling</a:t>
            </a:r>
          </a:p>
        </p:txBody>
      </p:sp>
      <p:sp>
        <p:nvSpPr>
          <p:cNvPr id="30" name="Answer"/>
          <p:cNvSpPr/>
          <p:nvPr/>
        </p:nvSpPr>
        <p:spPr>
          <a:xfrm>
            <a:off x="1143000" y="4724400"/>
            <a:ext cx="10414000" cy="1473200"/>
          </a:xfrm>
          <a:prstGeom prst="roundRect">
            <a:avLst>
              <a:gd name="adj" fmla="val 8000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txBody>
          <a:bodyPr wrap="square" lIns="177800" tIns="127000" rIns="177800" bIns="127000" anchor="ctr">
            <a:noAutofit/>
          </a:bodyPr>
          <a:lstStyle/>
          <a:p>
            <a:pPr algn="l"/>
            <a:r>
              <a:rPr lang="en-US" sz="2200" b="1" dirty="0">
                <a:solidFill>
                  <a:schemeClr val="accent2"/>
                </a:solidFill>
              </a:rPr>
              <a:t>Answer: </a:t>
            </a:r>
            <a:r>
              <a:rPr lang="en-US" sz="2200" b="1" dirty="0">
                <a:solidFill>
                  <a:schemeClr val="tx1"/>
                </a:solidFill>
              </a:rPr>
              <a:t>none of them reliably. It depends on the model, and on the run</a:t>
            </a:r>
          </a:p>
          <a:p>
            <a:pPr algn="l">
              <a:spcBef>
                <a:spcPts val="600"/>
              </a:spcBef>
            </a:pPr>
            <a:r>
              <a:rPr lang="en-US" sz="1800" dirty="0">
                <a:solidFill>
                  <a:schemeClr val="tx1"/>
                </a:solidFill>
              </a:rPr>
              <a:t>Tested Sept 2026: the same prompt changed 1 line with one model, 3 with another, and 11 then 4 with a third</a:t>
            </a:r>
          </a:p>
        </p:txBody>
      </p:sp>
    </p:spTree>
    <p:extLst>
      <p:ext uri="{BB962C8B-B14F-4D97-AF65-F5344CB8AC3E}">
        <p14:creationId xmlns:p14="http://schemas.microsoft.com/office/powerpoint/2010/main" val="77785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A vague prompt changed 1 to 11 lines; a narrow one changed 1 every time</a:t>
            </a:r>
          </a:p>
        </p:txBody>
      </p:sp>
      <p:graphicFrame>
        <p:nvGraphicFramePr>
          <p:cNvPr id="4" name="Chart 4" descr="Chart: lines each model changed to fix a one-line bug: two runs of the vague prompt and one of the narrow prompt. vague prompt, run 1 (GLM-5.3: 1, Gemini 3.6 Flash: 3, Gemini 2.5 Flash: 11); vague prompt, run 2 (GLM-5.3: 1, Gemini 3.6 Flash: 3, Gemini 2.5 Flash: 4); narrow prompt (next slide) (GLM-5.3: 1, Gemini 3.6 Flash: 1, Gemini 2.5 Flash: 1)"/>
          <p:cNvGraphicFramePr>
            <a:graphicFrameLocks noGrp="1"/>
          </p:cNvGraphicFramePr>
          <p:nvPr/>
        </p:nvGraphicFramePr>
        <p:xfrm>
          <a:off x="1143000" y="1508760"/>
          <a:ext cx="10408920" cy="3621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hart source 5"/>
          <p:cNvSpPr txBox="1"/>
          <p:nvPr/>
        </p:nvSpPr>
        <p:spPr>
          <a:xfrm>
            <a:off x="1143000" y="5129784"/>
            <a:ext cx="10408920" cy="292608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/>
            <a:r>
              <a:rPr sz="1100">
                <a:solidFill>
                  <a:schemeClr val="tx2"/>
                </a:solidFill>
                <a:latin typeface="Consolas"/>
              </a:rPr>
              <a:t>// source: tested Sept 2026 through each vendor's API, no system prompt; every reply fixed the bug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5605272"/>
            <a:ext cx="10591800" cy="749808"/>
          </a:xfrm>
        </p:spPr>
        <p:txBody>
          <a:bodyPr>
            <a:normAutofit lnSpcReduction="10000"/>
          </a:bodyPr>
          <a:lstStyle/>
          <a:p>
            <a:r>
              <a:t>None added type hints or error handling. The extras were a rewritten loop, new comments, or the whole file sent back</a:t>
            </a:r>
          </a:p>
        </p:txBody>
      </p:sp>
    </p:spTree>
    <p:extLst>
      <p:ext uri="{BB962C8B-B14F-4D97-AF65-F5344CB8AC3E}">
        <p14:creationId xmlns:p14="http://schemas.microsoft.com/office/powerpoint/2010/main" val="2583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Ask narrowly, and say what not to touch</a:t>
            </a:r>
          </a:p>
        </p:txBody>
      </p:sp>
      <p:sp>
        <p:nvSpPr>
          <p:cNvPr id="4" name="Prompt 4" descr="Prompt, good"/>
          <p:cNvSpPr/>
          <p:nvPr/>
        </p:nvSpPr>
        <p:spPr>
          <a:xfrm>
            <a:off x="1143000" y="1508760"/>
            <a:ext cx="10408920" cy="1779016"/>
          </a:xfrm>
          <a:prstGeom prst="roundRect">
            <a:avLst>
              <a:gd name="adj" fmla="val 3597"/>
            </a:avLst>
          </a:prstGeom>
          <a:solidFill>
            <a:schemeClr val="accent3">
              <a:lumMod val="10000"/>
              <a:lumOff val="90000"/>
            </a:schemeClr>
          </a:solidFill>
          <a:ln w="15875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100" b="1" spc="100">
                <a:solidFill>
                  <a:schemeClr val="accent3"/>
                </a:solidFill>
                <a:latin typeface="Consolas"/>
              </a:rPr>
              <a:t>PROMPT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Fix only the off-by-one in calculate_total.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Change nothing else: no formatting, no type hints, no error handling.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Show me a diff, not the file.</a:t>
            </a:r>
          </a:p>
        </p:txBody>
      </p:sp>
      <p:sp>
        <p:nvSpPr>
          <p:cNvPr id="5" name="Callout 5" descr="Callout"/>
          <p:cNvSpPr/>
          <p:nvPr/>
        </p:nvSpPr>
        <p:spPr>
          <a:xfrm>
            <a:off x="1143000" y="3470656"/>
            <a:ext cx="10408920" cy="890016"/>
          </a:xfrm>
          <a:prstGeom prst="roundRect">
            <a:avLst>
              <a:gd name="adj" fmla="val 7191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</a:rPr>
              <a:t>You will </a:t>
            </a:r>
            <a:r>
              <a:rPr sz="2200" b="1">
                <a:solidFill>
                  <a:schemeClr val="tx1"/>
                </a:solidFill>
              </a:rPr>
              <a:t>read</a:t>
            </a:r>
            <a:r>
              <a:rPr sz="2200">
                <a:solidFill>
                  <a:schemeClr val="tx1"/>
                </a:solidFill>
              </a:rPr>
              <a:t> a one-line change carefully, but only </a:t>
            </a:r>
            <a:r>
              <a:rPr sz="2200" b="1">
                <a:solidFill>
                  <a:schemeClr val="tx1"/>
                </a:solidFill>
              </a:rPr>
              <a:t>skim</a:t>
            </a:r>
            <a:r>
              <a:rPr sz="2200">
                <a:solidFill>
                  <a:schemeClr val="tx1"/>
                </a:solidFill>
              </a:rPr>
              <a:t> a whole file. Asking for just the fix, as a diff, is what makes a real review possible.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4543552"/>
            <a:ext cx="10591800" cy="283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sz="1400">
                <a:solidFill>
                  <a:schemeClr val="tx2"/>
                </a:solidFill>
                <a:latin typeface="Consolas"/>
              </a:rPr>
              <a:t> tested Sept 2026: a one-line diff from all three models</a:t>
            </a:r>
          </a:p>
        </p:txBody>
      </p:sp>
    </p:spTree>
    <p:extLst>
      <p:ext uri="{BB962C8B-B14F-4D97-AF65-F5344CB8AC3E}">
        <p14:creationId xmlns:p14="http://schemas.microsoft.com/office/powerpoint/2010/main" val="2915418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Personas, step-by-step, examples: what each really does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>
                <a:solidFill>
                  <a:schemeClr val="accent2"/>
                </a:solidFill>
                <a:latin typeface="Consolas"/>
              </a:rPr>
              <a:t>//</a:t>
            </a:r>
            <a:r>
              <a:rPr lang="en-US" sz="1600" dirty="0">
                <a:solidFill>
                  <a:schemeClr val="tx2"/>
                </a:solidFill>
                <a:latin typeface="Consolas"/>
              </a:rPr>
              <a:t> part 1 · section 2 of 3</a:t>
            </a:r>
          </a:p>
          <a:p>
            <a:pPr>
              <a:spcBef>
                <a:spcPts val="600"/>
              </a:spcBef>
            </a:pPr>
            <a:r>
              <a:rPr lang="en-US" dirty="0"/>
              <a:t>Three well-known techniques, what the evidence says about each, and when to use which</a:t>
            </a:r>
          </a:p>
        </p:txBody>
      </p:sp>
    </p:spTree>
    <p:extLst>
      <p:ext uri="{BB962C8B-B14F-4D97-AF65-F5344CB8AC3E}">
        <p14:creationId xmlns:p14="http://schemas.microsoft.com/office/powerpoint/2010/main" val="1254451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Three techniques worth knowing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629829"/>
              </p:ext>
            </p:extLst>
          </p:nvPr>
        </p:nvGraphicFramePr>
        <p:xfrm>
          <a:off x="1143000" y="1508760"/>
          <a:ext cx="10414400" cy="28315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5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805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Technique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What it changes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Reach for it when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chemeClr val="tx1"/>
                          </a:solidFill>
                        </a:rPr>
                        <a:t>Persona</a:t>
                      </a:r>
                    </a:p>
                    <a:p>
                      <a:pPr>
                        <a:spcBef>
                          <a:spcPts val="200"/>
                        </a:spcBef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latin typeface="Consolas"/>
                        </a:rPr>
                        <a:t>"You are a security reviewer"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Tone, audience, what the model focuses on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You want a lens: security, performance, a beginner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chemeClr val="tx1"/>
                          </a:solidFill>
                        </a:rPr>
                        <a:t>Chain-of-thought</a:t>
                      </a:r>
                    </a:p>
                    <a:p>
                      <a:pPr>
                        <a:spcBef>
                          <a:spcPts val="200"/>
                        </a:spcBef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latin typeface="Consolas"/>
                        </a:rPr>
                        <a:t>"Think step by step first"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Shows the steps, not just the answer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You need to check the reasoning, not only the result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chemeClr val="tx1"/>
                          </a:solidFill>
                        </a:rPr>
                        <a:t>Few-shot</a:t>
                      </a:r>
                    </a:p>
                    <a:p>
                      <a:pPr>
                        <a:spcBef>
                          <a:spcPts val="200"/>
                        </a:spcBef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latin typeface="Consolas"/>
                        </a:rPr>
                        <a:t>Two examples, then yours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A </a:t>
                      </a:r>
                      <a:r>
                        <a:rPr sz="2000" b="1">
                          <a:solidFill>
                            <a:schemeClr val="tx1"/>
                          </a:solidFill>
                        </a:rPr>
                        <a:t>“shot”</a:t>
                      </a:r>
                      <a:r>
                        <a:rPr sz="2000">
                          <a:solidFill>
                            <a:schemeClr val="tx1"/>
                          </a:solidFill>
                        </a:rPr>
                        <a:t> is one worked example: an input and its exact output. Give 2 or 3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The output </a:t>
                      </a:r>
                      <a:r>
                        <a:rPr sz="2000" b="1">
                          <a:solidFill>
                            <a:schemeClr val="tx1"/>
                          </a:solidFill>
                        </a:rPr>
                        <a:t>format</a:t>
                      </a:r>
                      <a:r>
                        <a:rPr sz="2000">
                          <a:solidFill>
                            <a:schemeClr val="tx1"/>
                          </a:solidFill>
                        </a:rPr>
                        <a:t> must be exact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4645152"/>
            <a:ext cx="10591800" cy="2159000"/>
          </a:xfrm>
        </p:spPr>
        <p:txBody>
          <a:bodyPr>
            <a:noAutofit/>
          </a:bodyPr>
          <a:lstStyle/>
          <a:p>
            <a:r>
              <a:rPr lang="en-US" sz="2000" dirty="0"/>
              <a:t>Add-ons to a SPEC prompt: few-shot is SPEC's </a:t>
            </a:r>
            <a:r>
              <a:rPr lang="en-US" sz="2000" b="1" dirty="0"/>
              <a:t>E</a:t>
            </a:r>
            <a:r>
              <a:rPr lang="en-US" sz="2000" dirty="0"/>
              <a:t>, done properly</a:t>
            </a:r>
          </a:p>
          <a:p>
            <a:r>
              <a:rPr lang="en-US" sz="2000" dirty="0"/>
              <a:t>Each is </a:t>
            </a:r>
            <a:r>
              <a:rPr lang="en-US" sz="2000" b="1" dirty="0"/>
              <a:t>one prompt</a:t>
            </a:r>
            <a:r>
              <a:rPr lang="en-US" sz="2000" dirty="0"/>
              <a:t>, not a slow conversation or a series of prompts</a:t>
            </a:r>
          </a:p>
          <a:p>
            <a:pPr marL="0" indent="0">
              <a:spcBef>
                <a:spcPts val="1800"/>
              </a:spcBef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sz="1400">
                <a:solidFill>
                  <a:schemeClr val="tx2"/>
                </a:solidFill>
                <a:latin typeface="Consolas"/>
              </a:rPr>
              <a:t> each technique fixes one kind of problem; use it only for that problem</a:t>
            </a:r>
          </a:p>
        </p:txBody>
      </p:sp>
    </p:spTree>
    <p:extLst>
      <p:ext uri="{BB962C8B-B14F-4D97-AF65-F5344CB8AC3E}">
        <p14:creationId xmlns:p14="http://schemas.microsoft.com/office/powerpoint/2010/main" val="2258209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Personas set tone, not accuracy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508760"/>
            <a:ext cx="10591800" cy="2042160"/>
          </a:xfrm>
        </p:spPr>
        <p:txBody>
          <a:bodyPr>
            <a:normAutofit lnSpcReduction="10000"/>
          </a:bodyPr>
          <a:lstStyle/>
          <a:p>
            <a:r>
              <a:t>"You are an expert" did not make answers more accurate: </a:t>
            </a:r>
            <a:r>
              <a:rPr b="1"/>
              <a:t>162 roles</a:t>
            </a:r>
            <a:r>
              <a:t>, 2,410 questions, nine open models (Zheng et al., 2024)</a:t>
            </a:r>
          </a:p>
          <a:p>
            <a:r>
              <a:t>Re-tested in 2025 on GPT-4o, o3-mini, o4-mini and Gemini: no significant gain, and "layperson" personas made answers </a:t>
            </a:r>
            <a:r>
              <a:rPr b="1"/>
              <a:t>worse</a:t>
            </a:r>
          </a:p>
          <a:p>
            <a:r>
              <a:t>What a role does change: tone, audience, and what the model focuses on</a:t>
            </a:r>
          </a:p>
        </p:txBody>
      </p:sp>
      <p:sp>
        <p:nvSpPr>
          <p:cNvPr id="4" name="Callout 4" descr="Callout"/>
          <p:cNvSpPr/>
          <p:nvPr/>
        </p:nvSpPr>
        <p:spPr>
          <a:xfrm>
            <a:off x="1143000" y="3733800"/>
            <a:ext cx="10408920" cy="838200"/>
          </a:xfrm>
          <a:prstGeom prst="roundRect">
            <a:avLst>
              <a:gd name="adj" fmla="val 11538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</a:rPr>
              <a:t>Use a persona to set the </a:t>
            </a:r>
            <a:r>
              <a:rPr sz="2200" b="1">
                <a:solidFill>
                  <a:schemeClr val="tx1"/>
                </a:solidFill>
              </a:rPr>
              <a:t>viewpoint</a:t>
            </a:r>
            <a:r>
              <a:rPr sz="2200">
                <a:solidFill>
                  <a:schemeClr val="tx1"/>
                </a:solidFill>
              </a:rPr>
              <a:t> ("review this as a security auditor"), not to make answers more correct</a:t>
            </a:r>
          </a:p>
        </p:txBody>
      </p:sp>
    </p:spTree>
    <p:extLst>
      <p:ext uri="{BB962C8B-B14F-4D97-AF65-F5344CB8AC3E}">
        <p14:creationId xmlns:p14="http://schemas.microsoft.com/office/powerpoint/2010/main" val="390516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Chain-of-thought: a 2022 trick, now built in</a:t>
            </a:r>
          </a:p>
        </p:txBody>
      </p:sp>
      <p:graphicFrame>
        <p:nvGraphicFramePr>
          <p:cNvPr id="4" name="Chart 4" descr="Chart: percentage points of accuracy gained by asking for step-by-step reasoning, 2022 models against 2025 reasoning models. Accuracy gained by asking for step-by-step reasoning (PaLM 540B 2022, maths: 39.0, text-davinci-002 2022, maths: 30.3, o3-mini 2025, science: 2.9, o4-mini 2025, science: 3.1, Gemini 2.5 Flash 2025, science: -3.3)"/>
          <p:cNvGraphicFramePr>
            <a:graphicFrameLocks noGrp="1"/>
          </p:cNvGraphicFramePr>
          <p:nvPr/>
        </p:nvGraphicFramePr>
        <p:xfrm>
          <a:off x="1143000" y="1508760"/>
          <a:ext cx="10408920" cy="2810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hart source 5"/>
          <p:cNvSpPr txBox="1"/>
          <p:nvPr/>
        </p:nvSpPr>
        <p:spPr>
          <a:xfrm>
            <a:off x="1143000" y="4319016"/>
            <a:ext cx="10408920" cy="292608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/>
            <a:r>
              <a:rPr sz="1100">
                <a:solidFill>
                  <a:schemeClr val="tx2"/>
                </a:solidFill>
                <a:latin typeface="Consolas"/>
              </a:rPr>
              <a:t>// source: Wei et al. 2022 and Kojima et al. 2022 (GSM8K); Meincke et al., Wharton, 2025 (GPQA Diamond)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4794504"/>
            <a:ext cx="10591800" cy="1560576"/>
          </a:xfrm>
        </p:spPr>
        <p:txBody>
          <a:bodyPr>
            <a:normAutofit lnSpcReduction="10000"/>
          </a:bodyPr>
          <a:lstStyle/>
          <a:p>
            <a:r>
              <a:t>Today's reasoning models already work through the problem before answering, so "think step by step" barely helps and can make results worse</a:t>
            </a:r>
          </a:p>
          <a:p>
            <a:r>
              <a:rPr lang="en-US"/>
              <a:t>Still useful: ask the model to show its plan or its </a:t>
            </a:r>
            <a:r>
              <a:rPr lang="en-US" b="1"/>
              <a:t>assumptions</a:t>
            </a:r>
            <a:r>
              <a:rPr lang="en-US"/>
              <a:t>, so you can check them</a:t>
            </a:r>
          </a:p>
        </p:txBody>
      </p:sp>
    </p:spTree>
    <p:extLst>
      <p:ext uri="{BB962C8B-B14F-4D97-AF65-F5344CB8AC3E}">
        <p14:creationId xmlns:p14="http://schemas.microsoft.com/office/powerpoint/2010/main" val="144792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Predict: which technique?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508760"/>
            <a:ext cx="105918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t>You need a report as CSV: fixed header, fixed column order, no commentary. The model keeps adding a sentence of explanation above the data.</a:t>
            </a:r>
          </a:p>
          <a:p>
            <a:r>
              <a:t>Persona: "you are a data engineer"</a:t>
            </a:r>
          </a:p>
          <a:p>
            <a:r>
              <a:t>Chain-of-thought: "think step by step about the format"</a:t>
            </a:r>
          </a:p>
          <a:p>
            <a:r>
              <a:t>Few-shot: two complete examples of the exact output</a:t>
            </a:r>
          </a:p>
          <a:p>
            <a:r>
              <a:t>A longer, firmer description: "no commentary, I mean it"</a:t>
            </a:r>
          </a:p>
        </p:txBody>
      </p:sp>
    </p:spTree>
    <p:extLst>
      <p:ext uri="{BB962C8B-B14F-4D97-AF65-F5344CB8AC3E}">
        <p14:creationId xmlns:p14="http://schemas.microsoft.com/office/powerpoint/2010/main" val="211800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Few-shot, shown</a:t>
            </a:r>
          </a:p>
        </p:txBody>
      </p:sp>
      <p:sp>
        <p:nvSpPr>
          <p:cNvPr id="4" name="Prompt 4" descr="Prompt, good"/>
          <p:cNvSpPr/>
          <p:nvPr/>
        </p:nvSpPr>
        <p:spPr>
          <a:xfrm>
            <a:off x="1143000" y="1508760"/>
            <a:ext cx="10408920" cy="1413256"/>
          </a:xfrm>
          <a:prstGeom prst="roundRect">
            <a:avLst>
              <a:gd name="adj" fmla="val 4529"/>
            </a:avLst>
          </a:prstGeom>
          <a:solidFill>
            <a:schemeClr val="accent3">
              <a:lumMod val="10000"/>
              <a:lumOff val="90000"/>
            </a:schemeClr>
          </a:solidFill>
          <a:ln w="15875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100" b="1" spc="100">
                <a:solidFill>
                  <a:schemeClr val="accent3"/>
                </a:solidFill>
                <a:latin typeface="Consolas"/>
              </a:rPr>
              <a:t>PROMPT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Consolas"/>
              </a:rPr>
              <a:t>One CSV line per bug report. Header: severity,component,summary.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Consolas"/>
              </a:rPr>
              <a:t>"Login 500 when the password has an emoji" → high,auth,500 on emoji password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Consolas"/>
              </a:rPr>
              <a:t>"Typo on the about page, and in the footer" → low,web,"typo on about page, footer"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  <a:latin typeface="Consolas"/>
              </a:rPr>
              <a:t>Now: "Checkout total wrong when a coupon is applied twice"</a:t>
            </a:r>
          </a:p>
        </p:txBody>
      </p:sp>
      <p:sp>
        <p:nvSpPr>
          <p:cNvPr id="5" name="Reply 5" descr="Reply"/>
          <p:cNvSpPr/>
          <p:nvPr/>
        </p:nvSpPr>
        <p:spPr>
          <a:xfrm>
            <a:off x="1143000" y="3104896"/>
            <a:ext cx="10408920" cy="681736"/>
          </a:xfrm>
          <a:prstGeom prst="roundRect">
            <a:avLst>
              <a:gd name="adj" fmla="val 9388"/>
            </a:avLst>
          </a:prstGeom>
          <a:solidFill>
            <a:schemeClr val="bg2"/>
          </a:solidFill>
          <a:ln w="158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100" b="1" spc="100">
                <a:solidFill>
                  <a:schemeClr val="tx2"/>
                </a:solidFill>
                <a:latin typeface="Consolas"/>
              </a:rPr>
              <a:t>REPLY</a:t>
            </a:r>
          </a:p>
          <a:p>
            <a:pPr algn="l">
              <a:lnSpc>
                <a:spcPct val="100000"/>
              </a:lnSpc>
            </a:pPr>
            <a:r>
              <a:rPr sz="1600">
                <a:solidFill>
                  <a:schemeClr val="tx1"/>
                </a:solidFill>
              </a:rPr>
              <a:t>high,checkout,coupon applied twice miscounts total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3969512"/>
            <a:ext cx="10591800" cy="1905000"/>
          </a:xfrm>
        </p:spPr>
        <p:txBody>
          <a:bodyPr>
            <a:normAutofit/>
          </a:bodyPr>
          <a:lstStyle/>
          <a:p>
            <a:r>
              <a:rPr lang="en-US"/>
              <a:t>The two examples differ on the tricky case: the second has a comma inside a value, and shows it wrapped in quotes</a:t>
            </a:r>
          </a:p>
          <a:p>
            <a:r>
              <a:rPr lang="en-US"/>
              <a:t>A persona or "think step by step" would not fix this: neither shows the exact </a:t>
            </a:r>
            <a:r>
              <a:rPr b="1"/>
              <a:t>format</a:t>
            </a:r>
            <a:r>
              <a:rPr lang="en-US"/>
              <a:t>. Examples do</a:t>
            </a:r>
          </a:p>
          <a:p>
            <a:pPr marL="0" indent="0"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sz="1400">
                <a:solidFill>
                  <a:schemeClr val="tx2"/>
                </a:solidFill>
                <a:latin typeface="Consolas"/>
              </a:rPr>
              <a:t> if code will read the output, use the API's structured-output option (a JSON schema) instead</a:t>
            </a:r>
          </a:p>
        </p:txBody>
      </p:sp>
    </p:spTree>
    <p:extLst>
      <p:ext uri="{BB962C8B-B14F-4D97-AF65-F5344CB8AC3E}">
        <p14:creationId xmlns:p14="http://schemas.microsoft.com/office/powerpoint/2010/main" val="227628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what the model can see now matters more than wording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>
                <a:solidFill>
                  <a:schemeClr val="accent2"/>
                </a:solidFill>
                <a:latin typeface="Consolas"/>
              </a:rPr>
              <a:t>//</a:t>
            </a:r>
            <a:r>
              <a:rPr lang="en-US" sz="1600" dirty="0">
                <a:solidFill>
                  <a:schemeClr val="tx2"/>
                </a:solidFill>
                <a:latin typeface="Consolas"/>
              </a:rPr>
              <a:t> part 1 · section 3 of 3</a:t>
            </a:r>
          </a:p>
          <a:p>
            <a:pPr>
              <a:spcBef>
                <a:spcPts val="600"/>
              </a:spcBef>
            </a:pPr>
            <a:r>
              <a:rPr lang="en-US" dirty="0"/>
              <a:t>When rewording stops helping, the model is usually missing information</a:t>
            </a:r>
          </a:p>
        </p:txBody>
      </p:sp>
    </p:spTree>
    <p:extLst>
      <p:ext uri="{BB962C8B-B14F-4D97-AF65-F5344CB8AC3E}">
        <p14:creationId xmlns:p14="http://schemas.microsoft.com/office/powerpoint/2010/main" val="1696346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Wording matters less than it did. Missing information matters most</a:t>
            </a:r>
          </a:p>
        </p:txBody>
      </p:sp>
      <p:sp>
        <p:nvSpPr>
          <p:cNvPr id="4" name="Callout 4" descr="Callout"/>
          <p:cNvSpPr/>
          <p:nvPr/>
        </p:nvSpPr>
        <p:spPr>
          <a:xfrm>
            <a:off x="1143000" y="3962400"/>
            <a:ext cx="10408920" cy="1270000"/>
          </a:xfrm>
          <a:prstGeom prst="roundRect">
            <a:avLst>
              <a:gd name="adj" fmla="val 11538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200" dirty="0">
                <a:solidFill>
                  <a:schemeClr val="tx1"/>
                </a:solidFill>
              </a:rPr>
              <a:t>What no wording can do: </a:t>
            </a:r>
            <a:r>
              <a:rPr lang="en-US" sz="2200" b="1" dirty="0">
                <a:solidFill>
                  <a:schemeClr val="tx1"/>
                </a:solidFill>
              </a:rPr>
              <a:t>give the model a fact it was never shown</a:t>
            </a:r>
          </a:p>
          <a:p>
            <a:pPr algn="l">
              <a:spcBef>
                <a:spcPts val="600"/>
              </a:spcBef>
            </a:pPr>
            <a:r>
              <a:rPr lang="en-US" sz="1800" dirty="0">
                <a:solidFill>
                  <a:schemeClr val="tx1"/>
                </a:solidFill>
              </a:rPr>
              <a:t>e.g. no rewording of “fix it” tells the model your data uses the key price, not unit_price</a:t>
            </a:r>
          </a:p>
        </p:txBody>
      </p:sp>
      <p:sp>
        <p:nvSpPr>
          <p:cNvPr id="20" name="Then card"/>
          <p:cNvSpPr/>
          <p:nvPr/>
        </p:nvSpPr>
        <p:spPr>
          <a:xfrm>
            <a:off x="1143000" y="1549400"/>
            <a:ext cx="5080000" cy="21590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19050">
            <a:solidFill>
              <a:schemeClr val="tx2"/>
            </a:solidFill>
            <a:prstDash val="dash"/>
          </a:ln>
        </p:spPr>
        <p:txBody>
          <a:bodyPr wrap="square" lIns="203200" tIns="152400" rIns="203200" bIns="152400" anchor="t">
            <a:noAutofit/>
          </a:bodyPr>
          <a:lstStyle/>
          <a:p>
            <a:pPr algn="l"/>
            <a:r>
              <a:rPr lang="en-US" sz="1400" b="1" dirty="0">
                <a:solidFill>
                  <a:schemeClr val="tx2"/>
                </a:solidFill>
                <a:latin typeface="Consolas"/>
              </a:rPr>
              <a:t>THEN · 2023</a:t>
            </a:r>
          </a:p>
          <a:p>
            <a:pPr algn="l">
              <a:spcBef>
                <a:spcPts val="300"/>
              </a:spcBef>
            </a:pPr>
            <a:r>
              <a:rPr lang="en-US" sz="2000" b="1" dirty="0">
                <a:solidFill>
                  <a:schemeClr val="tx1"/>
                </a:solidFill>
              </a:rPr>
              <a:t>Tiny wording changes swung the results</a:t>
            </a:r>
          </a:p>
          <a:p>
            <a:pPr algn="l">
              <a:spcBef>
                <a:spcPts val="500"/>
              </a:spcBef>
            </a:pPr>
            <a:r>
              <a:rPr lang="en-US" sz="1600" dirty="0">
                <a:solidFill>
                  <a:schemeClr val="tx1"/>
                </a:solidFill>
              </a:rPr>
              <a:t>Swapping a colon, a newline or capital letters moved one model's score by up to </a:t>
            </a:r>
            <a:r>
              <a:rPr lang="en-US" sz="1600" b="1" dirty="0">
                <a:solidFill>
                  <a:schemeClr val="tx1"/>
                </a:solidFill>
              </a:rPr>
              <a:t>76 points out of 100</a:t>
            </a:r>
          </a:p>
          <a:p>
            <a:pPr algn="l">
              <a:spcBef>
                <a:spcPts val="500"/>
              </a:spcBef>
            </a:pPr>
            <a:r>
              <a:rPr lang="en-US" sz="1600" dirty="0">
                <a:solidFill>
                  <a:schemeClr val="tx2"/>
                </a:solidFill>
              </a:rPr>
              <a:t>So people hunted for magic phrasings</a:t>
            </a:r>
          </a:p>
        </p:txBody>
      </p:sp>
      <p:sp>
        <p:nvSpPr>
          <p:cNvPr id="21" name="Now card"/>
          <p:cNvSpPr/>
          <p:nvPr/>
        </p:nvSpPr>
        <p:spPr>
          <a:xfrm>
            <a:off x="6477000" y="1549400"/>
            <a:ext cx="5080000" cy="21590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203200" tIns="152400" rIns="203200" bIns="152400" anchor="t">
            <a:noAutofit/>
          </a:bodyPr>
          <a:lstStyle/>
          <a:p>
            <a:pPr algn="l"/>
            <a:r>
              <a:rPr lang="en-US" sz="1400" b="1" dirty="0">
                <a:solidFill>
                  <a:schemeClr val="accent1"/>
                </a:solidFill>
                <a:latin typeface="Consolas"/>
              </a:rPr>
              <a:t>NOW</a:t>
            </a:r>
          </a:p>
          <a:p>
            <a:pPr algn="l">
              <a:spcBef>
                <a:spcPts val="300"/>
              </a:spcBef>
            </a:pPr>
            <a:r>
              <a:rPr lang="en-US" sz="2000" b="1" dirty="0">
                <a:solidFill>
                  <a:schemeClr val="tx1"/>
                </a:solidFill>
              </a:rPr>
              <a:t>Models understand sloppy requests</a:t>
            </a:r>
          </a:p>
          <a:p>
            <a:pPr algn="l">
              <a:spcBef>
                <a:spcPts val="500"/>
              </a:spcBef>
            </a:pPr>
            <a:r>
              <a:rPr lang="en-US" sz="1600" dirty="0">
                <a:solidFill>
                  <a:schemeClr val="tx1"/>
                </a:solidFill>
              </a:rPr>
              <a:t>Rewording the same request </a:t>
            </a:r>
            <a:r>
              <a:rPr lang="en-US" sz="1600" b="1" dirty="0">
                <a:solidFill>
                  <a:schemeClr val="tx1"/>
                </a:solidFill>
              </a:rPr>
              <a:t>changes little</a:t>
            </a:r>
          </a:p>
          <a:p>
            <a:pPr algn="l">
              <a:spcBef>
                <a:spcPts val="500"/>
              </a:spcBef>
            </a:pPr>
            <a:r>
              <a:rPr lang="en-US" sz="1600" dirty="0">
                <a:solidFill>
                  <a:schemeClr val="tx2"/>
                </a:solidFill>
              </a:rPr>
              <a:t>Polishing the wording is no longer where the gains are</a:t>
            </a:r>
          </a:p>
        </p:txBody>
      </p:sp>
      <p:sp>
        <p:nvSpPr>
          <p:cNvPr id="22" name="Bottom line"/>
          <p:cNvSpPr txBox="1"/>
          <p:nvPr/>
        </p:nvSpPr>
        <p:spPr>
          <a:xfrm>
            <a:off x="1143000" y="5486400"/>
            <a:ext cx="104140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So when an answer is wrong, first ask: </a:t>
            </a:r>
            <a:r>
              <a:rPr lang="en-US" sz="2000" b="1" dirty="0">
                <a:solidFill>
                  <a:schemeClr val="accent1"/>
                </a:solidFill>
              </a:rPr>
              <a:t>what does the model not know?</a:t>
            </a:r>
          </a:p>
        </p:txBody>
      </p:sp>
    </p:spTree>
    <p:extLst>
      <p:ext uri="{BB962C8B-B14F-4D97-AF65-F5344CB8AC3E}">
        <p14:creationId xmlns:p14="http://schemas.microsoft.com/office/powerpoint/2010/main" val="2667270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Context engineering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4644"/>
              </p:ext>
            </p:extLst>
          </p:nvPr>
        </p:nvGraphicFramePr>
        <p:xfrm>
          <a:off x="1143000" y="2489200"/>
          <a:ext cx="10414000" cy="20421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805">
                <a:tc>
                  <a:txBody>
                    <a:bodyPr/>
                    <a:lstStyle/>
                    <a:p>
                      <a:endParaRPr/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Prompt engineering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Context engineering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You ask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How do I phrase this?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What does the model need to see?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You work on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Wording, structure, examples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Files, errors, examples, history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Fails when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The request is ambiguous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The model lacks a fact it can't guess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Covers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One message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Everything in the window, every turn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4734560"/>
            <a:ext cx="10591800" cy="1524000"/>
          </a:xfrm>
        </p:spPr>
        <p:txBody>
          <a:bodyPr>
            <a:normAutofit/>
          </a:bodyPr>
          <a:lstStyle/>
          <a:p>
            <a:r>
              <a:rPr lang="en-US" dirty="0"/>
              <a:t>Prompt engineering is part of it: your request is </a:t>
            </a:r>
            <a:r>
              <a:rPr lang="en-US" b="1" dirty="0"/>
              <a:t>one item</a:t>
            </a:r>
            <a:r>
              <a:rPr lang="en-US" dirty="0"/>
              <a:t> in the window</a:t>
            </a:r>
          </a:p>
          <a:p>
            <a:r>
              <a:rPr lang="en-US" dirty="0"/>
              <a:t>The goal is not more context but the </a:t>
            </a:r>
            <a:r>
              <a:rPr lang="en-US" b="1" dirty="0"/>
              <a:t>right</a:t>
            </a:r>
            <a:r>
              <a:rPr lang="en-US" dirty="0"/>
              <a:t> context: only what this task needs</a:t>
            </a:r>
          </a:p>
          <a:p>
            <a:pPr marL="0" indent="0">
              <a:buNone/>
            </a:pPr>
            <a:r>
              <a:rPr lang="en-US" sz="1400" b="1" dirty="0">
                <a:solidFill>
                  <a:schemeClr val="accent2"/>
                </a:solidFill>
                <a:latin typeface="Consolas"/>
              </a:rPr>
              <a:t>//</a:t>
            </a:r>
            <a:r>
              <a:rPr lang="en-US" sz="1400" dirty="0">
                <a:solidFill>
                  <a:schemeClr val="tx2"/>
                </a:solidFill>
                <a:latin typeface="Consolas"/>
              </a:rPr>
              <a:t> Anthropic: "the smallest possible set of high-signal tokens" for the task</a:t>
            </a:r>
          </a:p>
        </p:txBody>
      </p:sp>
      <p:sp>
        <p:nvSpPr>
          <p:cNvPr id="20" name="Definition"/>
          <p:cNvSpPr/>
          <p:nvPr/>
        </p:nvSpPr>
        <p:spPr>
          <a:xfrm>
            <a:off x="1143000" y="1498600"/>
            <a:ext cx="10414000" cy="812800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lIns="177800" tIns="76200" rIns="177800" bIns="76200" anchor="ctr">
            <a:no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</a:rPr>
              <a:t>Context engineering is </a:t>
            </a:r>
            <a:r>
              <a:rPr lang="en-US" sz="2000" b="1" dirty="0">
                <a:solidFill>
                  <a:schemeClr val="tx1"/>
                </a:solidFill>
              </a:rPr>
              <a:t>choosing what the model gets to see</a:t>
            </a:r>
            <a:r>
              <a:rPr lang="en-US" sz="2000" dirty="0">
                <a:solidFill>
                  <a:schemeClr val="tx1"/>
                </a:solidFill>
              </a:rPr>
              <a:t>: which files, errors, examples and past messages go into its window, and which stay out.</a:t>
            </a:r>
          </a:p>
        </p:txBody>
      </p:sp>
    </p:spTree>
    <p:extLst>
      <p:ext uri="{BB962C8B-B14F-4D97-AF65-F5344CB8AC3E}">
        <p14:creationId xmlns:p14="http://schemas.microsoft.com/office/powerpoint/2010/main" val="3241066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Predict: three rewrites, still wrong. Why?</a:t>
            </a:r>
          </a:p>
        </p:txBody>
      </p:sp>
      <p:sp>
        <p:nvSpPr>
          <p:cNvPr id="20" name="Scenario"/>
          <p:cNvSpPr/>
          <p:nvPr/>
        </p:nvSpPr>
        <p:spPr>
          <a:xfrm>
            <a:off x="1143000" y="1600200"/>
            <a:ext cx="10414000" cy="9398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tx2"/>
            </a:solidFill>
            <a:prstDash val="dash"/>
          </a:ln>
        </p:spPr>
        <p:txBody>
          <a:bodyPr wrap="square" lIns="177800" tIns="127000" rIns="177800" bIns="127000" anchor="ctr">
            <a:noAutofit/>
          </a:bodyPr>
          <a:lstStyle/>
          <a:p>
            <a:pPr algn="l"/>
            <a:r>
              <a:rPr lang="en-US" sz="1400" b="1" dirty="0">
                <a:solidFill>
                  <a:schemeClr val="tx2"/>
                </a:solidFill>
                <a:latin typeface="Consolas"/>
              </a:rPr>
              <a:t>SCENARIO</a:t>
            </a:r>
          </a:p>
          <a:p>
            <a:pPr algn="l">
              <a:spcBef>
                <a:spcPts val="200"/>
              </a:spcBef>
            </a:pPr>
            <a:r>
              <a:rPr lang="en-US" sz="1800" dirty="0">
                <a:solidFill>
                  <a:schemeClr val="tx1"/>
                </a:solidFill>
              </a:rPr>
              <a:t>You asked the model to fix a bug, then rewrote the request three times, each clearer than the last. The answer is still wrong in the same way.</a:t>
            </a:r>
          </a:p>
        </p:txBody>
      </p:sp>
      <p:sp>
        <p:nvSpPr>
          <p:cNvPr id="21" name="Option 1"/>
          <p:cNvSpPr/>
          <p:nvPr/>
        </p:nvSpPr>
        <p:spPr>
          <a:xfrm>
            <a:off x="1143000" y="2768600"/>
            <a:ext cx="2451100" cy="13716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177800" tIns="127000" rIns="177800" bIns="127000" anchor="t">
            <a:noAutofit/>
          </a:bodyPr>
          <a:lstStyle/>
          <a:p>
            <a:pPr algn="l"/>
            <a:r>
              <a:rPr lang="en-US" sz="2400" b="1" dirty="0">
                <a:solidFill>
                  <a:schemeClr val="accent1"/>
                </a:solidFill>
              </a:rPr>
              <a:t>1</a:t>
            </a:r>
          </a:p>
          <a:p>
            <a:pPr algn="l">
              <a:spcBef>
                <a:spcPts val="300"/>
              </a:spcBef>
            </a:pPr>
            <a:r>
              <a:rPr lang="en-US" sz="1600" dirty="0">
                <a:solidFill>
                  <a:schemeClr val="tx1"/>
                </a:solidFill>
              </a:rPr>
              <a:t>The model is not good enough: switch to a bigger one</a:t>
            </a:r>
          </a:p>
        </p:txBody>
      </p:sp>
      <p:sp>
        <p:nvSpPr>
          <p:cNvPr id="22" name="Option 2"/>
          <p:cNvSpPr/>
          <p:nvPr/>
        </p:nvSpPr>
        <p:spPr>
          <a:xfrm>
            <a:off x="3797300" y="2768600"/>
            <a:ext cx="2451100" cy="13716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177800" tIns="127000" rIns="177800" bIns="127000" anchor="t">
            <a:noAutofit/>
          </a:bodyPr>
          <a:lstStyle/>
          <a:p>
            <a:pPr algn="l"/>
            <a:r>
              <a:rPr lang="en-US" sz="2400" b="1" dirty="0">
                <a:solidFill>
                  <a:schemeClr val="accent1"/>
                </a:solidFill>
              </a:rPr>
              <a:t>2</a:t>
            </a:r>
          </a:p>
          <a:p>
            <a:pPr algn="l">
              <a:spcBef>
                <a:spcPts val="300"/>
              </a:spcBef>
            </a:pPr>
            <a:r>
              <a:rPr lang="en-US" sz="1600" dirty="0">
                <a:solidFill>
                  <a:schemeClr val="tx1"/>
                </a:solidFill>
              </a:rPr>
              <a:t>Keep rewording until you find the magic phrasing</a:t>
            </a:r>
          </a:p>
        </p:txBody>
      </p:sp>
      <p:sp>
        <p:nvSpPr>
          <p:cNvPr id="23" name="Option 3"/>
          <p:cNvSpPr/>
          <p:nvPr/>
        </p:nvSpPr>
        <p:spPr>
          <a:xfrm>
            <a:off x="6451600" y="2768600"/>
            <a:ext cx="2451100" cy="13716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177800" tIns="127000" rIns="177800" bIns="127000" anchor="t">
            <a:noAutofit/>
          </a:bodyPr>
          <a:lstStyle/>
          <a:p>
            <a:pPr algn="l"/>
            <a:r>
              <a:rPr lang="en-US" sz="2400" b="1" dirty="0">
                <a:solidFill>
                  <a:schemeClr val="accent1"/>
                </a:solidFill>
              </a:rPr>
              <a:t>3</a:t>
            </a:r>
          </a:p>
          <a:p>
            <a:pPr algn="l">
              <a:spcBef>
                <a:spcPts val="300"/>
              </a:spcBef>
            </a:pPr>
            <a:r>
              <a:rPr lang="en-US" sz="1600" dirty="0">
                <a:solidFill>
                  <a:schemeClr val="tx1"/>
                </a:solidFill>
              </a:rPr>
              <a:t>The model is missing a fact it cannot guess</a:t>
            </a:r>
          </a:p>
        </p:txBody>
      </p:sp>
      <p:sp>
        <p:nvSpPr>
          <p:cNvPr id="24" name="Option 4"/>
          <p:cNvSpPr/>
          <p:nvPr/>
        </p:nvSpPr>
        <p:spPr>
          <a:xfrm>
            <a:off x="9105900" y="2768600"/>
            <a:ext cx="2451100" cy="13716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177800" tIns="127000" rIns="177800" bIns="127000" anchor="t">
            <a:noAutofit/>
          </a:bodyPr>
          <a:lstStyle/>
          <a:p>
            <a:pPr algn="l"/>
            <a:r>
              <a:rPr lang="en-US" sz="2400" b="1" dirty="0">
                <a:solidFill>
                  <a:schemeClr val="accent1"/>
                </a:solidFill>
              </a:rPr>
              <a:t>4</a:t>
            </a:r>
          </a:p>
          <a:p>
            <a:pPr algn="l">
              <a:spcBef>
                <a:spcPts val="300"/>
              </a:spcBef>
            </a:pPr>
            <a:r>
              <a:rPr lang="en-US" sz="1600" dirty="0">
                <a:solidFill>
                  <a:schemeClr val="tx1"/>
                </a:solidFill>
              </a:rPr>
              <a:t>Turn up the randomness for a different answer</a:t>
            </a:r>
          </a:p>
        </p:txBody>
      </p:sp>
      <p:sp>
        <p:nvSpPr>
          <p:cNvPr id="30" name="Answer"/>
          <p:cNvSpPr/>
          <p:nvPr/>
        </p:nvSpPr>
        <p:spPr>
          <a:xfrm>
            <a:off x="1143000" y="4368800"/>
            <a:ext cx="10414000" cy="1651000"/>
          </a:xfrm>
          <a:prstGeom prst="roundRect">
            <a:avLst>
              <a:gd name="adj" fmla="val 8000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txBody>
          <a:bodyPr wrap="square" lIns="177800" tIns="127000" rIns="177800" bIns="127000" anchor="ctr">
            <a:noAutofit/>
          </a:bodyPr>
          <a:lstStyle/>
          <a:p>
            <a:pPr algn="l"/>
            <a:r>
              <a:rPr lang="en-US" sz="2000" b="1" dirty="0">
                <a:solidFill>
                  <a:schemeClr val="accent2"/>
                </a:solidFill>
              </a:rPr>
              <a:t>Answer: 3. </a:t>
            </a:r>
            <a:r>
              <a:rPr lang="en-US" sz="2000" b="1" dirty="0">
                <a:solidFill>
                  <a:schemeClr val="tx1"/>
                </a:solidFill>
              </a:rPr>
              <a:t>The model is missing a fact it cannot guess</a:t>
            </a:r>
          </a:p>
          <a:p>
            <a:pPr algn="l"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If clearer wording changes nothing, wording was not the problem. Rewording adds no new facts, and a bigger model or more randomness has the same gap.</a:t>
            </a:r>
          </a:p>
          <a:p>
            <a:pPr algn="l">
              <a:spcBef>
                <a:spcPts val="300"/>
              </a:spcBef>
            </a:pPr>
            <a:r>
              <a:rPr lang="en-US" sz="1600" b="1" dirty="0">
                <a:solidFill>
                  <a:schemeClr val="tx1"/>
                </a:solidFill>
              </a:rPr>
              <a:t>Fix: give the model what it is missing, e.g. the file, the error message or the failing test.</a:t>
            </a:r>
          </a:p>
        </p:txBody>
      </p:sp>
    </p:spTree>
    <p:extLst>
      <p:ext uri="{BB962C8B-B14F-4D97-AF65-F5344CB8AC3E}">
        <p14:creationId xmlns:p14="http://schemas.microsoft.com/office/powerpoint/2010/main" val="5525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Wrong answer? First ask which kind of problem</a:t>
            </a:r>
          </a:p>
        </p:txBody>
      </p:sp>
      <p:sp>
        <p:nvSpPr>
          <p:cNvPr id="4" name="Callout 4" descr="Callout"/>
          <p:cNvSpPr/>
          <p:nvPr/>
        </p:nvSpPr>
        <p:spPr>
          <a:xfrm>
            <a:off x="1143000" y="1508760"/>
            <a:ext cx="10408920" cy="635000"/>
          </a:xfrm>
          <a:prstGeom prst="roundRect">
            <a:avLst>
              <a:gd name="adj" fmla="val 11538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</a:rPr>
              <a:t>Wrong because I </a:t>
            </a:r>
            <a:r>
              <a:rPr sz="2200" b="1">
                <a:solidFill>
                  <a:schemeClr val="tx1"/>
                </a:solidFill>
              </a:rPr>
              <a:t>asked</a:t>
            </a:r>
            <a:r>
              <a:rPr sz="2200">
                <a:solidFill>
                  <a:schemeClr val="tx1"/>
                </a:solidFill>
              </a:rPr>
              <a:t> badly, or because the model doesn't know something?</a:t>
            </a:r>
          </a:p>
        </p:txBody>
      </p:sp>
      <p:sp>
        <p:nvSpPr>
          <p:cNvPr id="20" name="Wording card"/>
          <p:cNvSpPr/>
          <p:nvPr/>
        </p:nvSpPr>
        <p:spPr>
          <a:xfrm>
            <a:off x="1143000" y="2387600"/>
            <a:ext cx="5080000" cy="254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203200" tIns="152400" rIns="203200" bIns="152400" anchor="t">
            <a:noAutofit/>
          </a:bodyPr>
          <a:lstStyle/>
          <a:p>
            <a:pPr algn="l"/>
            <a:r>
              <a:rPr lang="en-US" sz="2200" b="1" dirty="0">
                <a:solidFill>
                  <a:schemeClr val="accent1"/>
                </a:solidFill>
              </a:rPr>
              <a:t>You asked badly</a:t>
            </a:r>
          </a:p>
          <a:p>
            <a:pPr algn="l">
              <a:spcBef>
                <a:spcPts val="600"/>
              </a:spcBef>
            </a:pPr>
            <a:r>
              <a:rPr lang="en-US" sz="1400" b="1" dirty="0">
                <a:solidFill>
                  <a:schemeClr val="tx2"/>
                </a:solidFill>
                <a:latin typeface="Consolas"/>
              </a:rPr>
              <a:t>HOW YOU CAN TELL</a:t>
            </a:r>
          </a:p>
          <a:p>
            <a:pPr marL="228600" indent="-228600" algn="l">
              <a:spcBef>
                <a:spcPts val="200"/>
              </a:spcBef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The model misread what you wanted</a:t>
            </a:r>
          </a:p>
          <a:p>
            <a:pPr marL="228600" indent="-228600" algn="l">
              <a:spcBef>
                <a:spcPts val="200"/>
              </a:spcBef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Each rewrite gives a different answer</a:t>
            </a:r>
          </a:p>
          <a:p>
            <a:pPr algn="l">
              <a:spcBef>
                <a:spcPts val="800"/>
              </a:spcBef>
            </a:pPr>
            <a:r>
              <a:rPr lang="en-US" sz="1400" b="1" dirty="0">
                <a:solidFill>
                  <a:schemeClr val="tx2"/>
                </a:solidFill>
                <a:latin typeface="Consolas"/>
              </a:rPr>
              <a:t>WHAT TO DO</a:t>
            </a:r>
          </a:p>
          <a:p>
            <a:pPr algn="l">
              <a:spcBef>
                <a:spcPts val="200"/>
              </a:spcBef>
            </a:pPr>
            <a:r>
              <a:rPr lang="en-US" sz="1800" b="1" dirty="0">
                <a:solidFill>
                  <a:schemeClr val="tx1"/>
                </a:solidFill>
              </a:rPr>
              <a:t>Rewrite the prompt: fill the SPEC gaps</a:t>
            </a:r>
          </a:p>
        </p:txBody>
      </p:sp>
      <p:sp>
        <p:nvSpPr>
          <p:cNvPr id="21" name="Knowledge card"/>
          <p:cNvSpPr/>
          <p:nvPr/>
        </p:nvSpPr>
        <p:spPr>
          <a:xfrm>
            <a:off x="6477000" y="2387600"/>
            <a:ext cx="5080000" cy="254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txBody>
          <a:bodyPr wrap="square" lIns="203200" tIns="152400" rIns="203200" bIns="152400" anchor="t">
            <a:noAutofit/>
          </a:bodyPr>
          <a:lstStyle/>
          <a:p>
            <a:pPr algn="l"/>
            <a:r>
              <a:rPr lang="en-US" sz="2200" b="1" dirty="0">
                <a:solidFill>
                  <a:schemeClr val="accent2"/>
                </a:solidFill>
              </a:rPr>
              <a:t>The model lacks a fact</a:t>
            </a:r>
          </a:p>
          <a:p>
            <a:pPr algn="l">
              <a:spcBef>
                <a:spcPts val="600"/>
              </a:spcBef>
            </a:pPr>
            <a:r>
              <a:rPr lang="en-US" sz="1400" b="1" dirty="0">
                <a:solidFill>
                  <a:schemeClr val="tx2"/>
                </a:solidFill>
                <a:latin typeface="Consolas"/>
              </a:rPr>
              <a:t>HOW YOU CAN TELL</a:t>
            </a:r>
          </a:p>
          <a:p>
            <a:pPr marL="228600" indent="-228600" algn="l">
              <a:spcBef>
                <a:spcPts val="200"/>
              </a:spcBef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The same wrong answer every time</a:t>
            </a:r>
          </a:p>
          <a:p>
            <a:pPr marL="228600" indent="-228600" algn="l">
              <a:spcBef>
                <a:spcPts val="200"/>
              </a:spcBef>
              <a:buFont typeface="Arial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The model guesses names, keys or versions</a:t>
            </a:r>
          </a:p>
          <a:p>
            <a:pPr algn="l">
              <a:spcBef>
                <a:spcPts val="800"/>
              </a:spcBef>
            </a:pPr>
            <a:r>
              <a:rPr lang="en-US" sz="1400" b="1" dirty="0">
                <a:solidFill>
                  <a:schemeClr val="tx2"/>
                </a:solidFill>
                <a:latin typeface="Consolas"/>
              </a:rPr>
              <a:t>WHAT TO DO</a:t>
            </a:r>
          </a:p>
          <a:p>
            <a:pPr algn="l">
              <a:spcBef>
                <a:spcPts val="200"/>
              </a:spcBef>
            </a:pPr>
            <a:r>
              <a:rPr lang="en-US" sz="1800" b="1" dirty="0">
                <a:solidFill>
                  <a:schemeClr val="tx1"/>
                </a:solidFill>
              </a:rPr>
              <a:t>Paste in the error, file, schema or failing test</a:t>
            </a:r>
          </a:p>
        </p:txBody>
      </p:sp>
      <p:sp>
        <p:nvSpPr>
          <p:cNvPr id="22" name="Rule of thumb"/>
          <p:cNvSpPr txBox="1"/>
          <p:nvPr/>
        </p:nvSpPr>
        <p:spPr>
          <a:xfrm>
            <a:off x="1143000" y="5207000"/>
            <a:ext cx="10414000" cy="635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/>
            <a:r>
              <a:rPr lang="en-US" sz="1800" b="1" dirty="0">
                <a:solidFill>
                  <a:schemeClr val="tx1"/>
                </a:solidFill>
              </a:rPr>
              <a:t>Rule of thumb: </a:t>
            </a:r>
            <a:r>
              <a:rPr lang="en-US" sz="1800" dirty="0">
                <a:solidFill>
                  <a:schemeClr val="tx1"/>
                </a:solidFill>
              </a:rPr>
              <a:t>if you can name the fact the model is missing, paste it in. If not, it's the wording.</a:t>
            </a:r>
          </a:p>
        </p:txBody>
      </p:sp>
    </p:spTree>
    <p:extLst>
      <p:ext uri="{BB962C8B-B14F-4D97-AF65-F5344CB8AC3E}">
        <p14:creationId xmlns:p14="http://schemas.microsoft.com/office/powerpoint/2010/main" val="3385643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Ask the model to ask you questions before it writes code</a:t>
            </a:r>
          </a:p>
        </p:txBody>
      </p:sp>
      <p:sp>
        <p:nvSpPr>
          <p:cNvPr id="4" name="Prompt 4" descr="Prompt, good"/>
          <p:cNvSpPr/>
          <p:nvPr/>
        </p:nvSpPr>
        <p:spPr>
          <a:xfrm>
            <a:off x="1143000" y="1508760"/>
            <a:ext cx="10408920" cy="1443736"/>
          </a:xfrm>
          <a:prstGeom prst="roundRect">
            <a:avLst>
              <a:gd name="adj" fmla="val 4433"/>
            </a:avLst>
          </a:prstGeom>
          <a:solidFill>
            <a:schemeClr val="accent3">
              <a:lumMod val="10000"/>
              <a:lumOff val="90000"/>
            </a:schemeClr>
          </a:solidFill>
          <a:ln w="15875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100" b="1" spc="100">
                <a:solidFill>
                  <a:schemeClr val="accent3"/>
                </a:solidFill>
                <a:latin typeface="Consolas"/>
              </a:rPr>
              <a:t>PROMPT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Before writing any code, ask me up to five questions about anything you would otherwise have to guess. Then stop and wait for my answers.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3135376"/>
            <a:ext cx="10591800" cy="2540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Add the line above to your prompt. The model replies with </a:t>
            </a:r>
            <a:r>
              <a:rPr lang="en-US" b="1" dirty="0"/>
              <a:t>questions, not code</a:t>
            </a:r>
          </a:p>
          <a:p>
            <a:r>
              <a:rPr lang="en-US" dirty="0"/>
              <a:t>Each question is a decision your prompt left out, e.g. "day first or month first?"</a:t>
            </a:r>
          </a:p>
          <a:p>
            <a:r>
              <a:rPr lang="en-US" dirty="0"/>
              <a:t>You answer them, so </a:t>
            </a:r>
            <a:r>
              <a:rPr lang="en-US" b="1" dirty="0"/>
              <a:t>you</a:t>
            </a:r>
            <a:r>
              <a:rPr lang="en-US" dirty="0"/>
              <a:t> make those decisions instead of the model guessing</a:t>
            </a:r>
          </a:p>
          <a:p>
            <a:pPr marL="0" indent="0"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sz="1400">
                <a:solidFill>
                  <a:schemeClr val="tx2"/>
                </a:solidFill>
                <a:latin typeface="Consolas"/>
              </a:rPr>
              <a:t> then send your answers back: together with the request, they are a complete SPEC</a:t>
            </a:r>
          </a:p>
        </p:txBody>
      </p:sp>
    </p:spTree>
    <p:extLst>
      <p:ext uri="{BB962C8B-B14F-4D97-AF65-F5344CB8AC3E}">
        <p14:creationId xmlns:p14="http://schemas.microsoft.com/office/powerpoint/2010/main" val="328371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What prompting cannot fix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508760"/>
            <a:ext cx="10591800" cy="4846320"/>
          </a:xfrm>
        </p:spPr>
        <p:txBody>
          <a:bodyPr>
            <a:normAutofit/>
          </a:bodyPr>
          <a:lstStyle/>
          <a:p>
            <a:r>
              <a:t>The model cannot see your code, tickets or intent unless you, or its tools, put them in front of it</a:t>
            </a:r>
          </a:p>
          <a:p>
            <a:r>
              <a:t>The model has a training cutoff: web search can fill the gap, but only if it searches, and it may find old docs</a:t>
            </a:r>
          </a:p>
          <a:p>
            <a:r>
              <a:t>Exact counting and arithmetic are unreliable, </a:t>
            </a:r>
            <a:r>
              <a:rPr b="1"/>
              <a:t>unless the model runs code</a:t>
            </a:r>
            <a:r>
              <a:t> for them</a:t>
            </a:r>
          </a:p>
          <a:p>
            <a:r>
              <a:rPr lang="en-US"/>
              <a:t>Ask the wrong question and the model will answer it confidently, without telling you it was the wrong question</a:t>
            </a:r>
          </a:p>
          <a:p>
            <a:pPr marL="0" indent="0"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sz="1400">
                <a:solidFill>
                  <a:schemeClr val="tx2"/>
                </a:solidFill>
                <a:latin typeface="Consolas"/>
              </a:rPr>
              <a:t> a good prompt directs what the model can already do; it cannot add knowledge or ability</a:t>
            </a:r>
          </a:p>
        </p:txBody>
      </p:sp>
    </p:spTree>
    <p:extLst>
      <p:ext uri="{BB962C8B-B14F-4D97-AF65-F5344CB8AC3E}">
        <p14:creationId xmlns:p14="http://schemas.microsoft.com/office/powerpoint/2010/main" val="62246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Up next: part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Part 2 answers: when you leave a gap, </a:t>
            </a:r>
            <a:r>
              <a:rPr i="1"/>
              <a:t>how</a:t>
            </a:r>
            <a:r>
              <a:t> does it get filled, and what, exactly, is in front of the model when it answers?</a:t>
            </a:r>
          </a:p>
        </p:txBody>
      </p:sp>
    </p:spTree>
    <p:extLst>
      <p:ext uri="{BB962C8B-B14F-4D97-AF65-F5344CB8AC3E}">
        <p14:creationId xmlns:p14="http://schemas.microsoft.com/office/powerpoint/2010/main" val="15966000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the model fills in what you didn't say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>
                <a:solidFill>
                  <a:schemeClr val="accent2"/>
                </a:solidFill>
                <a:latin typeface="Consolas"/>
              </a:rPr>
              <a:t>//</a:t>
            </a:r>
            <a:r>
              <a:rPr lang="en-US" sz="1600" dirty="0">
                <a:solidFill>
                  <a:schemeClr val="tx2"/>
                </a:solidFill>
                <a:latin typeface="Consolas"/>
              </a:rPr>
              <a:t> part 2 · section 1 of 4</a:t>
            </a:r>
          </a:p>
          <a:p>
            <a:pPr>
              <a:spcBef>
                <a:spcPts val="600"/>
              </a:spcBef>
            </a:pPr>
            <a:r>
              <a:rPr lang="en-US" dirty="0"/>
              <a:t>Where the model's guesses come from, and what is actually in the window when it answers</a:t>
            </a:r>
          </a:p>
        </p:txBody>
      </p:sp>
    </p:spTree>
    <p:extLst>
      <p:ext uri="{BB962C8B-B14F-4D97-AF65-F5344CB8AC3E}">
        <p14:creationId xmlns:p14="http://schemas.microsoft.com/office/powerpoint/2010/main" val="103475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How a gap gets filled</a:t>
            </a:r>
          </a:p>
        </p:txBody>
      </p:sp>
      <p:grpSp>
        <p:nvGrpSpPr>
          <p:cNvPr id="4" name="Flow diagram"/>
          <p:cNvGrpSpPr/>
          <p:nvPr/>
        </p:nvGrpSpPr>
        <p:grpSpPr>
          <a:xfrm>
            <a:off x="0" y="0"/>
            <a:ext cx="11551920" cy="2929128"/>
            <a:chOff x="0" y="0"/>
            <a:chExt cx="11551920" cy="2929128"/>
          </a:xfrm>
        </p:grpSpPr>
        <p:sp>
          <p:nvSpPr>
            <p:cNvPr id="5" name="Step 1"/>
            <p:cNvSpPr/>
            <p:nvPr/>
          </p:nvSpPr>
          <p:spPr>
            <a:xfrm>
              <a:off x="1143000" y="1508760"/>
              <a:ext cx="2293620" cy="14203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1"/>
                  </a:solidFill>
                </a:rPr>
                <a:t>01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The prompt does not say which date order to use</a:t>
              </a:r>
            </a:p>
          </p:txBody>
        </p:sp>
        <p:sp>
          <p:nvSpPr>
            <p:cNvPr id="6" name="Step 2"/>
            <p:cNvSpPr/>
            <p:nvPr/>
          </p:nvSpPr>
          <p:spPr>
            <a:xfrm>
              <a:off x="3848100" y="1508760"/>
              <a:ext cx="2293620" cy="14203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 dirty="0">
                  <a:solidFill>
                    <a:schemeClr val="accent1"/>
                  </a:solidFill>
                </a:rPr>
                <a:t>02</a:t>
              </a:r>
            </a:p>
            <a:p>
              <a:pPr algn="l"/>
              <a:r>
                <a:rPr sz="2000" dirty="0">
                  <a:solidFill>
                    <a:schemeClr val="tx1"/>
                  </a:solidFill>
                </a:rPr>
                <a:t>Both </a:t>
              </a:r>
              <a:r>
                <a:rPr lang="en-US" sz="2000" dirty="0">
                  <a:solidFill>
                    <a:schemeClr val="tx1"/>
                  </a:solidFill>
                </a:rPr>
                <a:t>date </a:t>
              </a:r>
              <a:r>
                <a:rPr sz="2000" dirty="0">
                  <a:solidFill>
                    <a:schemeClr val="tx1"/>
                  </a:solidFill>
                </a:rPr>
                <a:t>orders appear often in the model's training data</a:t>
              </a:r>
            </a:p>
          </p:txBody>
        </p:sp>
        <p:sp>
          <p:nvSpPr>
            <p:cNvPr id="7" name="Step 3"/>
            <p:cNvSpPr/>
            <p:nvPr/>
          </p:nvSpPr>
          <p:spPr>
            <a:xfrm>
              <a:off x="6553200" y="1508760"/>
              <a:ext cx="2293620" cy="14203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 dirty="0">
                  <a:solidFill>
                    <a:schemeClr val="accent1"/>
                  </a:solidFill>
                </a:rPr>
                <a:t>03</a:t>
              </a:r>
            </a:p>
            <a:p>
              <a:pPr algn="l"/>
              <a:r>
                <a:rPr sz="2000" dirty="0">
                  <a:solidFill>
                    <a:schemeClr val="tx1"/>
                  </a:solidFill>
                </a:rPr>
                <a:t>The model picks whichever order it saw more often</a:t>
              </a:r>
            </a:p>
          </p:txBody>
        </p:sp>
        <p:sp>
          <p:nvSpPr>
            <p:cNvPr id="8" name="Step 4"/>
            <p:cNvSpPr/>
            <p:nvPr/>
          </p:nvSpPr>
          <p:spPr>
            <a:xfrm>
              <a:off x="9258300" y="1508760"/>
              <a:ext cx="2293620" cy="1420368"/>
            </a:xfrm>
            <a:prstGeom prst="roundRect">
              <a:avLst/>
            </a:prstGeom>
            <a:solidFill>
              <a:schemeClr val="accent2">
                <a:lumMod val="15000"/>
                <a:lumOff val="85000"/>
              </a:schemeClr>
            </a:solidFill>
            <a:ln w="19050">
              <a:solidFill>
                <a:schemeClr val="accent2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/>
              <a:r>
                <a:rPr sz="1400" b="1">
                  <a:solidFill>
                    <a:schemeClr val="accent2"/>
                  </a:solidFill>
                </a:rPr>
                <a:t>04</a:t>
              </a:r>
            </a:p>
            <a:p>
              <a:pPr algn="l"/>
              <a:r>
                <a:rPr sz="2000">
                  <a:solidFill>
                    <a:schemeClr val="tx1"/>
                  </a:solidFill>
                </a:rPr>
                <a:t>A guess that looks like a decision</a:t>
              </a:r>
            </a:p>
          </p:txBody>
        </p:sp>
        <p:cxnSp>
          <p:nvCxnSpPr>
            <p:cNvPr id="9" name="Connector 8"/>
            <p:cNvCxnSpPr>
              <a:stCxn id="5" idx="3"/>
              <a:endCxn id="6" idx="1"/>
            </p:cNvCxnSpPr>
            <p:nvPr/>
          </p:nvCxnSpPr>
          <p:spPr>
            <a:xfrm flipV="1">
              <a:off x="3436620" y="2218944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9"/>
            <p:cNvCxnSpPr>
              <a:stCxn id="6" idx="3"/>
              <a:endCxn id="7" idx="1"/>
            </p:cNvCxnSpPr>
            <p:nvPr/>
          </p:nvCxnSpPr>
          <p:spPr>
            <a:xfrm flipV="1">
              <a:off x="6141720" y="2218944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10"/>
            <p:cNvCxnSpPr>
              <a:stCxn id="7" idx="3"/>
              <a:endCxn id="8" idx="1"/>
            </p:cNvCxnSpPr>
            <p:nvPr/>
          </p:nvCxnSpPr>
          <p:spPr>
            <a:xfrm flipV="1">
              <a:off x="8846820" y="2218944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3112008"/>
            <a:ext cx="10591800" cy="1560576"/>
          </a:xfrm>
        </p:spPr>
        <p:txBody>
          <a:bodyPr>
            <a:normAutofit lnSpcReduction="10000"/>
          </a:bodyPr>
          <a:lstStyle/>
          <a:p>
            <a:r>
              <a:t>The model predicts the next token from </a:t>
            </a:r>
            <a:r>
              <a:rPr b="1"/>
              <a:t>everything in the window</a:t>
            </a:r>
            <a:r>
              <a:t>, and nothing else</a:t>
            </a:r>
          </a:p>
          <a:p>
            <a:r>
              <a:rPr lang="en-US"/>
              <a:t>Where your prompt says nothing, the model picks the most common choice from its training data, not the right one for you</a:t>
            </a:r>
          </a:p>
        </p:txBody>
      </p:sp>
      <p:sp>
        <p:nvSpPr>
          <p:cNvPr id="12" name="Callout 12" descr="Callout"/>
          <p:cNvSpPr/>
          <p:nvPr/>
        </p:nvSpPr>
        <p:spPr>
          <a:xfrm>
            <a:off x="1143000" y="4855464"/>
            <a:ext cx="10408920" cy="829056"/>
          </a:xfrm>
          <a:prstGeom prst="roundRect">
            <a:avLst>
              <a:gd name="adj" fmla="val 7720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</a:rPr>
              <a:t>A vague prompt's guesses look reasonable, so the wrong ones are hard to spot. The fix: write the answer down once.</a:t>
            </a:r>
          </a:p>
        </p:txBody>
      </p:sp>
    </p:spTree>
    <p:extLst>
      <p:ext uri="{BB962C8B-B14F-4D97-AF65-F5344CB8AC3E}">
        <p14:creationId xmlns:p14="http://schemas.microsoft.com/office/powerpoint/2010/main" val="161332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Write the rule once, in a project file</a:t>
            </a:r>
          </a:p>
        </p:txBody>
      </p:sp>
      <p:sp>
        <p:nvSpPr>
          <p:cNvPr id="4" name="Code 4" descr="Code, markdown"/>
          <p:cNvSpPr/>
          <p:nvPr/>
        </p:nvSpPr>
        <p:spPr>
          <a:xfrm>
            <a:off x="1143000" y="1508760"/>
            <a:ext cx="10414000" cy="1778000"/>
          </a:xfrm>
          <a:prstGeom prst="roundRect">
            <a:avLst>
              <a:gd name="adj" fmla="val 3636"/>
            </a:avLst>
          </a:prstGeom>
          <a:solidFill>
            <a:srgbClr val="1622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E8ECF1"/>
                </a:solidFill>
                <a:latin typeface="Consolas"/>
              </a:rPr>
              <a:t># AGENTS.md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7FB4D8"/>
                </a:solidFill>
                <a:latin typeface="Consolas"/>
              </a:rPr>
              <a:t>-</a:t>
            </a:r>
            <a:r>
              <a:rPr sz="2000">
                <a:solidFill>
                  <a:srgbClr val="E8ECF1"/>
                </a:solidFill>
                <a:latin typeface="Consolas"/>
              </a:rPr>
              <a:t> Python 3.12; run the tests with </a:t>
            </a:r>
            <a:r>
              <a:rPr sz="2000">
                <a:solidFill>
                  <a:srgbClr val="F0B26B"/>
                </a:solidFill>
                <a:latin typeface="Consolas"/>
              </a:rPr>
              <a:t>`pytest -q`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7FB4D8"/>
                </a:solidFill>
                <a:latin typeface="Consolas"/>
              </a:rPr>
              <a:t>-</a:t>
            </a:r>
            <a:r>
              <a:rPr sz="2000">
                <a:solidFill>
                  <a:srgbClr val="E8ECF1"/>
                </a:solidFill>
                <a:latin typeface="Consolas"/>
              </a:rPr>
              <a:t> Dates are day first: 12/08/2026 is 12 August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7FB4D8"/>
                </a:solidFill>
                <a:latin typeface="Consolas"/>
              </a:rPr>
              <a:t>-</a:t>
            </a:r>
            <a:r>
              <a:rPr sz="2000">
                <a:solidFill>
                  <a:srgbClr val="E8ECF1"/>
                </a:solidFill>
                <a:latin typeface="Consolas"/>
              </a:rPr>
              <a:t> Money is Decimal, never float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7FB4D8"/>
                </a:solidFill>
                <a:latin typeface="Consolas"/>
              </a:rPr>
              <a:t>-</a:t>
            </a:r>
            <a:r>
              <a:rPr sz="2000">
                <a:solidFill>
                  <a:srgbClr val="E8ECF1"/>
                </a:solidFill>
                <a:latin typeface="Consolas"/>
              </a:rPr>
              <a:t> Never add a dependency without asking</a:t>
            </a:r>
          </a:p>
        </p:txBody>
      </p:sp>
      <p:sp>
        <p:nvSpPr>
          <p:cNvPr id="5" name="Card What it is"/>
          <p:cNvSpPr/>
          <p:nvPr/>
        </p:nvSpPr>
        <p:spPr>
          <a:xfrm>
            <a:off x="1143000" y="3543300"/>
            <a:ext cx="2870200" cy="1752600"/>
          </a:xfrm>
          <a:prstGeom prst="roundRect">
            <a:avLst>
              <a:gd name="adj" fmla="val 7720"/>
            </a:avLst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52400" tIns="109728" rIns="152400" bIns="91440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lang="en-US" sz="2000" b="1" dirty="0">
                <a:solidFill>
                  <a:schemeClr val="accent1"/>
                </a:solidFill>
              </a:rPr>
              <a:t>What it is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Plain text in your project. The assistant reads it with every request.</a:t>
            </a:r>
          </a:p>
        </p:txBody>
      </p:sp>
      <p:sp>
        <p:nvSpPr>
          <p:cNvPr id="6" name="Card What goes in it"/>
          <p:cNvSpPr/>
          <p:nvPr/>
        </p:nvSpPr>
        <p:spPr>
          <a:xfrm>
            <a:off x="4318000" y="3543300"/>
            <a:ext cx="2870200" cy="1752600"/>
          </a:xfrm>
          <a:prstGeom prst="roundRect">
            <a:avLst>
              <a:gd name="adj" fmla="val 7720"/>
            </a:avLst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52400" tIns="109728" rIns="152400" bIns="91440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lang="en-US" sz="2000" b="1" dirty="0">
                <a:solidFill>
                  <a:schemeClr val="accent1"/>
                </a:solidFill>
              </a:rPr>
              <a:t>What goes in it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Rules you keep retyping: commands, formats, limits, things to avoid.</a:t>
            </a:r>
          </a:p>
        </p:txBody>
      </p:sp>
      <p:sp>
        <p:nvSpPr>
          <p:cNvPr id="7" name="Card What it is called"/>
          <p:cNvSpPr/>
          <p:nvPr/>
        </p:nvSpPr>
        <p:spPr>
          <a:xfrm>
            <a:off x="7493000" y="3543300"/>
            <a:ext cx="4064000" cy="1752600"/>
          </a:xfrm>
          <a:prstGeom prst="roundRect">
            <a:avLst>
              <a:gd name="adj" fmla="val 7720"/>
            </a:avLst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152400" tIns="109728" rIns="152400" bIns="91440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lang="en-US" sz="2000" b="1" dirty="0">
                <a:solidFill>
                  <a:schemeClr val="accent1"/>
                </a:solidFill>
              </a:rPr>
              <a:t>What it is called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</a:rPr>
              <a:t>It depends on the tool: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  <a:latin typeface="Consolas"/>
              </a:rPr>
              <a:t>AGENTS.md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  <a:latin typeface="Consolas"/>
              </a:rPr>
              <a:t>CLAUDE.md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  <a:latin typeface="Consolas"/>
              </a:rPr>
              <a:t>.github/copilot-instructions.md</a:t>
            </a:r>
          </a:p>
        </p:txBody>
      </p:sp>
      <p:sp>
        <p:nvSpPr>
          <p:cNvPr id="8" name="Callout 8" descr="Callout"/>
          <p:cNvSpPr/>
          <p:nvPr/>
        </p:nvSpPr>
        <p:spPr>
          <a:xfrm>
            <a:off x="1143000" y="5549900"/>
            <a:ext cx="10414000" cy="838200"/>
          </a:xfrm>
          <a:prstGeom prst="roundRect">
            <a:avLst>
              <a:gd name="adj" fmla="val 7720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000" b="1" dirty="0">
                <a:solidFill>
                  <a:schemeClr val="tx1"/>
                </a:solidFill>
              </a:rPr>
              <a:t>Keep it short and current.</a:t>
            </a:r>
          </a:p>
          <a:p>
            <a:pPr algn="l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</a:rPr>
              <a:t>The model follows an outdated rule just as strictly as a correct one.</a:t>
            </a:r>
          </a:p>
        </p:txBody>
      </p:sp>
    </p:spTree>
    <p:extLst>
      <p:ext uri="{BB962C8B-B14F-4D97-AF65-F5344CB8AC3E}">
        <p14:creationId xmlns:p14="http://schemas.microsoft.com/office/powerpoint/2010/main" val="10013272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Predict: what does the assistant see?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508760"/>
            <a:ext cx="105918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Your editor's assistant. A project of forty files. You ask about a function in a file you have </a:t>
            </a:r>
            <a:r>
              <a:rPr b="1" dirty="0"/>
              <a:t>not</a:t>
            </a:r>
            <a:r>
              <a:rPr dirty="0"/>
              <a:t> opened.</a:t>
            </a:r>
          </a:p>
          <a:p>
            <a:r>
              <a:rPr dirty="0"/>
              <a:t>The whole project: it is open in the editor</a:t>
            </a:r>
          </a:p>
          <a:p>
            <a:r>
              <a:rPr dirty="0"/>
              <a:t>Everything you have opened since you started the editor</a:t>
            </a:r>
          </a:p>
          <a:p>
            <a:r>
              <a:rPr dirty="0"/>
              <a:t>The file you are in, plus whatever the assistant decided to read first</a:t>
            </a:r>
          </a:p>
          <a:p>
            <a:r>
              <a:rPr dirty="0"/>
              <a:t>Nothing but your question</a:t>
            </a:r>
          </a:p>
        </p:txBody>
      </p:sp>
    </p:spTree>
    <p:extLst>
      <p:ext uri="{BB962C8B-B14F-4D97-AF65-F5344CB8AC3E}">
        <p14:creationId xmlns:p14="http://schemas.microsoft.com/office/powerpoint/2010/main" val="266831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Only what was put in the window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508760"/>
            <a:ext cx="10591800" cy="4846320"/>
          </a:xfrm>
        </p:spPr>
        <p:txBody>
          <a:bodyPr>
            <a:normAutofit/>
          </a:bodyPr>
          <a:lstStyle/>
          <a:p>
            <a:r>
              <a:rPr lang="en-US"/>
              <a:t>The model sees the file you are in, any text you selected, and whatever files the assistant chose to read</a:t>
            </a:r>
          </a:p>
          <a:p>
            <a:r>
              <a:rPr lang="en-US"/>
              <a:t>An open project is not visible to the model. It sees only what was put in the window</a:t>
            </a:r>
          </a:p>
          <a:p>
            <a:r>
              <a:rPr lang="en-US"/>
              <a:t>Some assistants search your files first and pick the context for you</a:t>
            </a:r>
          </a:p>
          <a:p>
            <a:r>
              <a:rPr lang="en-US"/>
              <a:t>When an answer is wrong, first check which files the assistant actually read</a:t>
            </a:r>
          </a:p>
          <a:p>
            <a:pPr marL="0" indent="0"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 if the model "doesn't know"</a:t>
            </a:r>
            <a:r>
              <a:rPr sz="1400">
                <a:solidFill>
                  <a:schemeClr val="tx2"/>
                </a:solidFill>
                <a:latin typeface="Consolas"/>
              </a:rPr>
              <a:t> something, that thing was not in the window</a:t>
            </a:r>
          </a:p>
        </p:txBody>
      </p:sp>
    </p:spTree>
    <p:extLst>
      <p:ext uri="{BB962C8B-B14F-4D97-AF65-F5344CB8AC3E}">
        <p14:creationId xmlns:p14="http://schemas.microsoft.com/office/powerpoint/2010/main" val="411162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Debugging a failing test, with and without the code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>
                <a:solidFill>
                  <a:schemeClr val="accent2"/>
                </a:solidFill>
                <a:latin typeface="Consolas"/>
              </a:rPr>
              <a:t>//</a:t>
            </a:r>
            <a:r>
              <a:rPr lang="en-US" sz="1600" dirty="0">
                <a:solidFill>
                  <a:schemeClr val="tx2"/>
                </a:solidFill>
                <a:latin typeface="Consolas"/>
              </a:rPr>
              <a:t> part 2 · section 2 of 4</a:t>
            </a:r>
          </a:p>
          <a:p>
            <a:pPr>
              <a:spcBef>
                <a:spcPts val="600"/>
              </a:spcBef>
            </a:pPr>
            <a:r>
              <a:rPr lang="en-US" dirty="0"/>
              <a:t>The same error twice: first on its own, then with the code it came from</a:t>
            </a:r>
          </a:p>
        </p:txBody>
      </p:sp>
    </p:spTree>
    <p:extLst>
      <p:ext uri="{BB962C8B-B14F-4D97-AF65-F5344CB8AC3E}">
        <p14:creationId xmlns:p14="http://schemas.microsoft.com/office/powerpoint/2010/main" val="41507475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A second case: the failing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508760"/>
            <a:ext cx="10591800" cy="749808"/>
          </a:xfrm>
        </p:spPr>
        <p:txBody>
          <a:bodyPr>
            <a:normAutofit lnSpcReduction="10000"/>
          </a:bodyPr>
          <a:lstStyle/>
          <a:p>
            <a:r>
              <a:rPr dirty="0"/>
              <a:t>The opening pair was </a:t>
            </a:r>
            <a:r>
              <a:rPr b="1" dirty="0"/>
              <a:t>generation</a:t>
            </a:r>
            <a:r>
              <a:rPr dirty="0"/>
              <a:t>: write me a function. This is </a:t>
            </a:r>
            <a:r>
              <a:rPr b="1" dirty="0"/>
              <a:t>diagnosis</a:t>
            </a:r>
            <a:r>
              <a:rPr dirty="0"/>
              <a:t>: why is this broken?</a:t>
            </a:r>
          </a:p>
        </p:txBody>
      </p:sp>
      <p:sp>
        <p:nvSpPr>
          <p:cNvPr id="4" name="Code 4" descr="Code, text"/>
          <p:cNvSpPr/>
          <p:nvPr/>
        </p:nvSpPr>
        <p:spPr>
          <a:xfrm>
            <a:off x="1143000" y="2441448"/>
            <a:ext cx="9306560" cy="487680"/>
          </a:xfrm>
          <a:prstGeom prst="roundRect">
            <a:avLst>
              <a:gd name="adj" fmla="val 15000"/>
            </a:avLst>
          </a:prstGeom>
          <a:solidFill>
            <a:srgbClr val="1622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E8ECF1"/>
                </a:solidFill>
                <a:latin typeface="Consolas"/>
              </a:rPr>
              <a:t>FAILED tests/test_orders.py::test_total - KeyError: 'unit_price'</a:t>
            </a:r>
          </a:p>
        </p:txBody>
      </p:sp>
      <p:sp>
        <p:nvSpPr>
          <p:cNvPr id="5" name="Prompt 5" descr="Prompt"/>
          <p:cNvSpPr/>
          <p:nvPr/>
        </p:nvSpPr>
        <p:spPr>
          <a:xfrm>
            <a:off x="1143000" y="3112008"/>
            <a:ext cx="10408920" cy="742696"/>
          </a:xfrm>
          <a:prstGeom prst="roundRect">
            <a:avLst>
              <a:gd name="adj" fmla="val 8618"/>
            </a:avLst>
          </a:prstGeom>
          <a:solidFill>
            <a:schemeClr val="accent1">
              <a:lumMod val="10000"/>
              <a:lumOff val="90000"/>
            </a:schemeClr>
          </a:solidFill>
          <a:ln w="158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100" b="1" spc="100">
                <a:solidFill>
                  <a:schemeClr val="accent1"/>
                </a:solidFill>
                <a:latin typeface="Consolas"/>
              </a:rPr>
              <a:t>PROMPT</a:t>
            </a:r>
          </a:p>
          <a:p>
            <a:pPr algn="l">
              <a:lnSpc>
                <a:spcPct val="100000"/>
              </a:lnSpc>
            </a:pPr>
            <a:r>
              <a:rPr sz="2000">
                <a:solidFill>
                  <a:schemeClr val="tx1"/>
                </a:solidFill>
                <a:latin typeface="Consolas"/>
              </a:rPr>
              <a:t>my test fails with KeyError: 'unit_price', fix it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51560" y="4037584"/>
            <a:ext cx="10591800" cy="749808"/>
          </a:xfrm>
          <a:prstGeom prst="rect">
            <a:avLst/>
          </a:prstGeom>
          <a:noFill/>
        </p:spPr>
        <p:txBody>
          <a:bodyPr wrap="square">
            <a:normAutofit/>
          </a:bodyPr>
          <a:lstStyle>
            <a:lvl1pPr marL="342900" indent="-342900" algn="l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Consolas"/>
              <a:buChar char="›"/>
              <a:defRPr sz="2400" b="0">
                <a:solidFill>
                  <a:schemeClr val="tx1"/>
                </a:solidFill>
                <a:latin typeface="+mn-lt"/>
              </a:defRPr>
            </a:lvl1pPr>
            <a:lvl2pPr marL="742950" indent="-28575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–"/>
              <a:defRPr sz="2000" b="0">
                <a:solidFill>
                  <a:schemeClr val="tx1"/>
                </a:solidFill>
                <a:latin typeface="+mn-lt"/>
              </a:defRPr>
            </a:lvl2pPr>
            <a:lvl3pPr marL="1085850" indent="-22860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·"/>
              <a:defRPr sz="1800" b="0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Before the next slide: is this a wording problem, or a knowledge problem?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Predict: error only, what comes back?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508760"/>
            <a:ext cx="10591800" cy="4846320"/>
          </a:xfrm>
        </p:spPr>
        <p:txBody>
          <a:bodyPr>
            <a:normAutofit/>
          </a:bodyPr>
          <a:lstStyle/>
          <a:p>
            <a:r>
              <a:t>The model asks to see the function</a:t>
            </a:r>
          </a:p>
          <a:p>
            <a:r>
              <a:t>A </a:t>
            </a:r>
            <a:r>
              <a:rPr>
                <a:latin typeface="Consolas"/>
              </a:rPr>
              <a:t>.get()</a:t>
            </a:r>
            <a:r>
              <a:t> with a default value, so the missing key stops raising</a:t>
            </a:r>
          </a:p>
          <a:p>
            <a:r>
              <a:t>Both, in the same reply</a:t>
            </a:r>
          </a:p>
          <a:p>
            <a:r>
              <a:t>The model rewrites the test to match</a:t>
            </a:r>
          </a:p>
        </p:txBody>
      </p:sp>
    </p:spTree>
    <p:extLst>
      <p:ext uri="{BB962C8B-B14F-4D97-AF65-F5344CB8AC3E}">
        <p14:creationId xmlns:p14="http://schemas.microsoft.com/office/powerpoint/2010/main" val="186628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What came back</a:t>
            </a:r>
          </a:p>
        </p:txBody>
      </p:sp>
      <p:sp>
        <p:nvSpPr>
          <p:cNvPr id="4" name="Reply 4" descr="Reply"/>
          <p:cNvSpPr/>
          <p:nvPr/>
        </p:nvSpPr>
        <p:spPr>
          <a:xfrm>
            <a:off x="1143000" y="1508760"/>
            <a:ext cx="10408920" cy="1108456"/>
          </a:xfrm>
          <a:prstGeom prst="roundRect">
            <a:avLst>
              <a:gd name="adj" fmla="val 5774"/>
            </a:avLst>
          </a:prstGeom>
          <a:solidFill>
            <a:schemeClr val="bg2"/>
          </a:solidFill>
          <a:ln w="158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100" b="1" spc="100">
                <a:solidFill>
                  <a:schemeClr val="tx2"/>
                </a:solidFill>
                <a:latin typeface="Consolas"/>
              </a:rPr>
              <a:t>REPLY · Gemini 2.5 Flash, Sept 2026, excerpt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</a:rPr>
              <a:t>Use dict.get() with a default value (Recommended). This is the most Pythonic and safest way to access dictionary keys that might not exist.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2800096"/>
            <a:ext cx="10591800" cy="1231392"/>
          </a:xfrm>
        </p:spPr>
        <p:txBody>
          <a:bodyPr>
            <a:normAutofit lnSpcReduction="10000"/>
          </a:bodyPr>
          <a:lstStyle/>
          <a:p>
            <a:r>
              <a:rPr lang="en-US"/>
              <a:t>3 of 4 replies asked to see the code, but all 4 still suggested .get() with a default of 0</a:t>
            </a:r>
          </a:p>
          <a:p>
            <a:r>
              <a:rPr lang="en-US"/>
              <a:t>Apply that fix and the test still fails, with a different error:</a:t>
            </a:r>
          </a:p>
        </p:txBody>
      </p:sp>
      <p:sp>
        <p:nvSpPr>
          <p:cNvPr id="5" name="Code 5" descr="Code, text"/>
          <p:cNvSpPr/>
          <p:nvPr/>
        </p:nvSpPr>
        <p:spPr>
          <a:xfrm>
            <a:off x="1143000" y="4214368"/>
            <a:ext cx="2600960" cy="487680"/>
          </a:xfrm>
          <a:prstGeom prst="roundRect">
            <a:avLst>
              <a:gd name="adj" fmla="val 15000"/>
            </a:avLst>
          </a:prstGeom>
          <a:solidFill>
            <a:srgbClr val="1622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000">
                <a:solidFill>
                  <a:srgbClr val="E8ECF1"/>
                </a:solidFill>
                <a:latin typeface="Consolas"/>
              </a:rPr>
              <a:t>assert 0 == 10.0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51560" y="4884928"/>
            <a:ext cx="10591800" cy="420624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>
            <a:lvl1pPr marL="342900" indent="-342900" algn="l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Consolas"/>
              <a:buChar char="›"/>
              <a:defRPr sz="2400" b="0">
                <a:solidFill>
                  <a:schemeClr val="tx1"/>
                </a:solidFill>
                <a:latin typeface="+mn-lt"/>
              </a:defRPr>
            </a:lvl1pPr>
            <a:lvl2pPr marL="742950" indent="-28575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–"/>
              <a:defRPr sz="2000" b="0">
                <a:solidFill>
                  <a:schemeClr val="tx1"/>
                </a:solidFill>
                <a:latin typeface="+mn-lt"/>
              </a:defRPr>
            </a:lvl2pPr>
            <a:lvl3pPr marL="1085850" indent="-22860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·"/>
              <a:defRPr sz="1800" b="0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The fix hid the error instead of fixing the bug</a:t>
            </a:r>
          </a:p>
        </p:txBody>
      </p:sp>
    </p:spTree>
    <p:extLst>
      <p:ext uri="{BB962C8B-B14F-4D97-AF65-F5344CB8AC3E}">
        <p14:creationId xmlns:p14="http://schemas.microsoft.com/office/powerpoint/2010/main" val="408846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What the model could not see</a:t>
            </a:r>
          </a:p>
        </p:txBody>
      </p:sp>
      <p:sp>
        <p:nvSpPr>
          <p:cNvPr id="4" name="Code 4" descr="Code, python"/>
          <p:cNvSpPr/>
          <p:nvPr/>
        </p:nvSpPr>
        <p:spPr>
          <a:xfrm>
            <a:off x="1143000" y="1508760"/>
            <a:ext cx="9795510" cy="731520"/>
          </a:xfrm>
          <a:prstGeom prst="roundRect">
            <a:avLst>
              <a:gd name="adj" fmla="val 10000"/>
            </a:avLst>
          </a:prstGeom>
          <a:solidFill>
            <a:srgbClr val="1622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7FB4D8"/>
                </a:solidFill>
                <a:latin typeface="Consolas"/>
              </a:rPr>
              <a:t>def</a:t>
            </a:r>
            <a:r>
              <a:rPr sz="1800">
                <a:solidFill>
                  <a:srgbClr val="E8ECF1"/>
                </a:solidFill>
                <a:latin typeface="Consolas"/>
              </a:rPr>
              <a:t> </a:t>
            </a:r>
            <a:r>
              <a:rPr sz="1800">
                <a:solidFill>
                  <a:srgbClr val="A8D3EE"/>
                </a:solidFill>
                <a:latin typeface="Consolas"/>
              </a:rPr>
              <a:t>order_total</a:t>
            </a:r>
            <a:r>
              <a:rPr sz="1800">
                <a:solidFill>
                  <a:srgbClr val="E8ECF1"/>
                </a:solidFill>
                <a:latin typeface="Consolas"/>
              </a:rPr>
              <a:t>(order: </a:t>
            </a:r>
            <a:r>
              <a:rPr sz="1800">
                <a:solidFill>
                  <a:srgbClr val="A8D3EE"/>
                </a:solidFill>
                <a:latin typeface="Consolas"/>
              </a:rPr>
              <a:t>dict</a:t>
            </a:r>
            <a:r>
              <a:rPr sz="1800">
                <a:solidFill>
                  <a:srgbClr val="E8ECF1"/>
                </a:solidFill>
                <a:latin typeface="Consolas"/>
              </a:rPr>
              <a:t>) -&gt; </a:t>
            </a:r>
            <a:r>
              <a:rPr sz="1800">
                <a:solidFill>
                  <a:srgbClr val="A8D3EE"/>
                </a:solidFill>
                <a:latin typeface="Consolas"/>
              </a:rPr>
              <a:t>float</a:t>
            </a:r>
            <a:r>
              <a:rPr sz="1800">
                <a:solidFill>
                  <a:srgbClr val="E8ECF1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E8ECF1"/>
                </a:solidFill>
                <a:latin typeface="Consolas"/>
              </a:rPr>
              <a:t>    </a:t>
            </a:r>
            <a:r>
              <a:rPr sz="1800">
                <a:solidFill>
                  <a:srgbClr val="7FB4D8"/>
                </a:solidFill>
                <a:latin typeface="Consolas"/>
              </a:rPr>
              <a:t>return</a:t>
            </a:r>
            <a:r>
              <a:rPr sz="1800">
                <a:solidFill>
                  <a:srgbClr val="E8ECF1"/>
                </a:solidFill>
                <a:latin typeface="Consolas"/>
              </a:rPr>
              <a:t> </a:t>
            </a:r>
            <a:r>
              <a:rPr sz="1800">
                <a:solidFill>
                  <a:srgbClr val="A8D3EE"/>
                </a:solidFill>
                <a:latin typeface="Consolas"/>
              </a:rPr>
              <a:t>sum</a:t>
            </a:r>
            <a:r>
              <a:rPr sz="1800">
                <a:solidFill>
                  <a:srgbClr val="E8ECF1"/>
                </a:solidFill>
                <a:latin typeface="Consolas"/>
              </a:rPr>
              <a:t>(item[</a:t>
            </a:r>
            <a:r>
              <a:rPr sz="1800">
                <a:solidFill>
                  <a:srgbClr val="F0B26B"/>
                </a:solidFill>
                <a:latin typeface="Consolas"/>
              </a:rPr>
              <a:t>"unit_price"</a:t>
            </a:r>
            <a:r>
              <a:rPr sz="1800">
                <a:solidFill>
                  <a:srgbClr val="E8ECF1"/>
                </a:solidFill>
                <a:latin typeface="Consolas"/>
              </a:rPr>
              <a:t>] * item[</a:t>
            </a:r>
            <a:r>
              <a:rPr sz="1800">
                <a:solidFill>
                  <a:srgbClr val="F0B26B"/>
                </a:solidFill>
                <a:latin typeface="Consolas"/>
              </a:rPr>
              <a:t>"qty"</a:t>
            </a:r>
            <a:r>
              <a:rPr sz="1800">
                <a:solidFill>
                  <a:srgbClr val="E8ECF1"/>
                </a:solidFill>
                <a:latin typeface="Consolas"/>
              </a:rPr>
              <a:t>] </a:t>
            </a:r>
            <a:r>
              <a:rPr sz="1800">
                <a:solidFill>
                  <a:srgbClr val="7FB4D8"/>
                </a:solidFill>
                <a:latin typeface="Consolas"/>
              </a:rPr>
              <a:t>for</a:t>
            </a:r>
            <a:r>
              <a:rPr sz="1800">
                <a:solidFill>
                  <a:srgbClr val="E8ECF1"/>
                </a:solidFill>
                <a:latin typeface="Consolas"/>
              </a:rPr>
              <a:t> item </a:t>
            </a:r>
            <a:r>
              <a:rPr sz="1800">
                <a:solidFill>
                  <a:srgbClr val="7FB4D8"/>
                </a:solidFill>
                <a:latin typeface="Consolas"/>
              </a:rPr>
              <a:t>in</a:t>
            </a:r>
            <a:r>
              <a:rPr sz="1800">
                <a:solidFill>
                  <a:srgbClr val="E8ECF1"/>
                </a:solidFill>
                <a:latin typeface="Consolas"/>
              </a:rPr>
              <a:t> order[</a:t>
            </a:r>
            <a:r>
              <a:rPr sz="1800">
                <a:solidFill>
                  <a:srgbClr val="F0B26B"/>
                </a:solidFill>
                <a:latin typeface="Consolas"/>
              </a:rPr>
              <a:t>"items"</a:t>
            </a:r>
            <a:r>
              <a:rPr sz="1800">
                <a:solidFill>
                  <a:srgbClr val="E8ECF1"/>
                </a:solidFill>
                <a:latin typeface="Consolas"/>
              </a:rPr>
              <a:t>])</a:t>
            </a:r>
          </a:p>
        </p:txBody>
      </p:sp>
      <p:sp>
        <p:nvSpPr>
          <p:cNvPr id="5" name="Code 5" descr="Code, python"/>
          <p:cNvSpPr/>
          <p:nvPr/>
        </p:nvSpPr>
        <p:spPr>
          <a:xfrm>
            <a:off x="1143000" y="2423160"/>
            <a:ext cx="6652260" cy="1005840"/>
          </a:xfrm>
          <a:prstGeom prst="roundRect">
            <a:avLst>
              <a:gd name="adj" fmla="val 7272"/>
            </a:avLst>
          </a:prstGeom>
          <a:solidFill>
            <a:srgbClr val="1622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7FB4D8"/>
                </a:solidFill>
                <a:latin typeface="Consolas"/>
              </a:rPr>
              <a:t>def</a:t>
            </a:r>
            <a:r>
              <a:rPr sz="1800">
                <a:solidFill>
                  <a:srgbClr val="E8ECF1"/>
                </a:solidFill>
                <a:latin typeface="Consolas"/>
              </a:rPr>
              <a:t> </a:t>
            </a:r>
            <a:r>
              <a:rPr sz="1800">
                <a:solidFill>
                  <a:srgbClr val="A8D3EE"/>
                </a:solidFill>
                <a:latin typeface="Consolas"/>
              </a:rPr>
              <a:t>test_total</a:t>
            </a:r>
            <a:r>
              <a:rPr sz="1800">
                <a:solidFill>
                  <a:srgbClr val="E8ECF1"/>
                </a:solidFill>
                <a:latin typeface="Consolas"/>
              </a:rPr>
              <a:t>():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E8ECF1"/>
                </a:solidFill>
                <a:latin typeface="Consolas"/>
              </a:rPr>
              <a:t>    order = {</a:t>
            </a:r>
            <a:r>
              <a:rPr sz="1800">
                <a:solidFill>
                  <a:srgbClr val="F0B26B"/>
                </a:solidFill>
                <a:latin typeface="Consolas"/>
              </a:rPr>
              <a:t>"items"</a:t>
            </a:r>
            <a:r>
              <a:rPr sz="1800">
                <a:solidFill>
                  <a:srgbClr val="E8ECF1"/>
                </a:solidFill>
                <a:latin typeface="Consolas"/>
              </a:rPr>
              <a:t>: [{</a:t>
            </a:r>
            <a:r>
              <a:rPr sz="1800">
                <a:solidFill>
                  <a:srgbClr val="F0B26B"/>
                </a:solidFill>
                <a:latin typeface="Consolas"/>
              </a:rPr>
              <a:t>"price"</a:t>
            </a:r>
            <a:r>
              <a:rPr sz="1800">
                <a:solidFill>
                  <a:srgbClr val="E8ECF1"/>
                </a:solidFill>
                <a:latin typeface="Consolas"/>
              </a:rPr>
              <a:t>: </a:t>
            </a:r>
            <a:r>
              <a:rPr sz="1800">
                <a:solidFill>
                  <a:srgbClr val="C9A7F2"/>
                </a:solidFill>
                <a:latin typeface="Consolas"/>
              </a:rPr>
              <a:t>2.50</a:t>
            </a:r>
            <a:r>
              <a:rPr sz="1800">
                <a:solidFill>
                  <a:srgbClr val="E8ECF1"/>
                </a:solidFill>
                <a:latin typeface="Consolas"/>
              </a:rPr>
              <a:t>, </a:t>
            </a:r>
            <a:r>
              <a:rPr sz="1800">
                <a:solidFill>
                  <a:srgbClr val="F0B26B"/>
                </a:solidFill>
                <a:latin typeface="Consolas"/>
              </a:rPr>
              <a:t>"qty"</a:t>
            </a:r>
            <a:r>
              <a:rPr sz="1800">
                <a:solidFill>
                  <a:srgbClr val="E8ECF1"/>
                </a:solidFill>
                <a:latin typeface="Consolas"/>
              </a:rPr>
              <a:t>: </a:t>
            </a:r>
            <a:r>
              <a:rPr sz="1800">
                <a:solidFill>
                  <a:srgbClr val="C9A7F2"/>
                </a:solidFill>
                <a:latin typeface="Consolas"/>
              </a:rPr>
              <a:t>4</a:t>
            </a:r>
            <a:r>
              <a:rPr sz="1800">
                <a:solidFill>
                  <a:srgbClr val="E8ECF1"/>
                </a:solidFill>
                <a:latin typeface="Consolas"/>
              </a:rPr>
              <a:t>}]}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E8ECF1"/>
                </a:solidFill>
                <a:latin typeface="Consolas"/>
              </a:rPr>
              <a:t>    </a:t>
            </a:r>
            <a:r>
              <a:rPr sz="1800">
                <a:solidFill>
                  <a:srgbClr val="7FB4D8"/>
                </a:solidFill>
                <a:latin typeface="Consolas"/>
              </a:rPr>
              <a:t>assert</a:t>
            </a:r>
            <a:r>
              <a:rPr sz="1800">
                <a:solidFill>
                  <a:srgbClr val="E8ECF1"/>
                </a:solidFill>
                <a:latin typeface="Consolas"/>
              </a:rPr>
              <a:t> order_total(order) == </a:t>
            </a:r>
            <a:r>
              <a:rPr sz="1800">
                <a:solidFill>
                  <a:srgbClr val="C9A7F2"/>
                </a:solidFill>
                <a:latin typeface="Consolas"/>
              </a:rPr>
              <a:t>10.0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3611880"/>
            <a:ext cx="10591800" cy="2042160"/>
          </a:xfrm>
        </p:spPr>
        <p:txBody>
          <a:bodyPr>
            <a:normAutofit lnSpcReduction="10000"/>
          </a:bodyPr>
          <a:lstStyle/>
          <a:p>
            <a:r>
              <a:t>The test data uses the key </a:t>
            </a:r>
            <a:r>
              <a:rPr>
                <a:latin typeface="Consolas"/>
              </a:rPr>
              <a:t>price</a:t>
            </a:r>
            <a:r>
              <a:t>, but the function expects </a:t>
            </a:r>
            <a:r>
              <a:rPr>
                <a:latin typeface="Consolas"/>
              </a:rPr>
              <a:t>unit_price</a:t>
            </a:r>
            <a:r>
              <a:t>. Each is fine alone; they just don't match</a:t>
            </a:r>
          </a:p>
          <a:p>
            <a:r>
              <a:t>No rewording of "fix it" could find this: the model was never shown this code</a:t>
            </a:r>
          </a:p>
          <a:p>
            <a:r>
              <a:t>The real fix is a choice only you can make: which key name should the whole codebase use?</a:t>
            </a:r>
          </a:p>
        </p:txBody>
      </p:sp>
    </p:spTree>
    <p:extLst>
      <p:ext uri="{BB962C8B-B14F-4D97-AF65-F5344CB8AC3E}">
        <p14:creationId xmlns:p14="http://schemas.microsoft.com/office/powerpoint/2010/main" val="339672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What to put in front of the model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549002"/>
              </p:ext>
            </p:extLst>
          </p:nvPr>
        </p:nvGraphicFramePr>
        <p:xfrm>
          <a:off x="1143000" y="1508760"/>
          <a:ext cx="10408920" cy="29413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87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1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06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Put in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Leave out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The error, </a:t>
                      </a:r>
                      <a:r>
                        <a:rPr sz="2000" b="1">
                          <a:solidFill>
                            <a:schemeClr val="tx1"/>
                          </a:solidFill>
                        </a:rPr>
                        <a:t>verbatim</a:t>
                      </a:r>
                      <a:r>
                        <a:rPr sz="2000">
                          <a:solidFill>
                            <a:schemeClr val="tx1"/>
                          </a:solidFill>
                        </a:rPr>
                        <a:t>: never your paraphrase of it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The rest of the file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The function that raised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Files that are not on the path to the error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The input that triggered it: the fixture, the request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Your guess at the cause: give the model the evidence and let it find the cause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The test, the schema, the config it depends on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The forty-minute conversation you had about it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4632959"/>
            <a:ext cx="10591800" cy="283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sz="1400">
                <a:solidFill>
                  <a:schemeClr val="tx2"/>
                </a:solidFill>
                <a:latin typeface="Consolas"/>
              </a:rPr>
              <a:t> paste the real code and error, not a summary; include everything relevant and nothing else</a:t>
            </a:r>
          </a:p>
        </p:txBody>
      </p:sp>
    </p:spTree>
    <p:extLst>
      <p:ext uri="{BB962C8B-B14F-4D97-AF65-F5344CB8AC3E}">
        <p14:creationId xmlns:p14="http://schemas.microsoft.com/office/powerpoint/2010/main" val="8331506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pasting more makes answers worse, and when to restart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>
                <a:solidFill>
                  <a:schemeClr val="accent2"/>
                </a:solidFill>
                <a:latin typeface="Consolas"/>
              </a:rPr>
              <a:t>//</a:t>
            </a:r>
            <a:r>
              <a:rPr lang="en-US" sz="1600" dirty="0">
                <a:solidFill>
                  <a:schemeClr val="tx2"/>
                </a:solidFill>
                <a:latin typeface="Consolas"/>
              </a:rPr>
              <a:t> part 2 · section 3 of 4</a:t>
            </a:r>
          </a:p>
          <a:p>
            <a:pPr>
              <a:spcBef>
                <a:spcPts val="600"/>
              </a:spcBef>
            </a:pPr>
            <a:r>
              <a:rPr lang="en-US" dirty="0"/>
              <a:t>Leaving things out on purpose, and starting fresh when a conversation goes in circles</a:t>
            </a:r>
          </a:p>
        </p:txBody>
      </p:sp>
    </p:spTree>
    <p:extLst>
      <p:ext uri="{BB962C8B-B14F-4D97-AF65-F5344CB8AC3E}">
        <p14:creationId xmlns:p14="http://schemas.microsoft.com/office/powerpoint/2010/main" val="1935106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More is not better: why</a:t>
            </a:r>
          </a:p>
        </p:txBody>
      </p:sp>
      <p:grpSp>
        <p:nvGrpSpPr>
          <p:cNvPr id="4" name="Stack diagram"/>
          <p:cNvGrpSpPr/>
          <p:nvPr/>
        </p:nvGrpSpPr>
        <p:grpSpPr>
          <a:xfrm>
            <a:off x="1143000" y="1508760"/>
            <a:ext cx="10408920" cy="2316480"/>
            <a:chOff x="1143000" y="1508760"/>
            <a:chExt cx="10408920" cy="2316480"/>
          </a:xfrm>
        </p:grpSpPr>
        <p:sp>
          <p:nvSpPr>
            <p:cNvPr id="5" name="Layer 1"/>
            <p:cNvSpPr/>
            <p:nvPr/>
          </p:nvSpPr>
          <p:spPr>
            <a:xfrm>
              <a:off x="1143000" y="1508760"/>
              <a:ext cx="10408920" cy="524256"/>
            </a:xfrm>
            <a:prstGeom prst="roundRect">
              <a:avLst>
                <a:gd name="adj" fmla="val 13953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>
                <a:tabLst>
                  <a:tab pos="10189464" algn="r"/>
                </a:tabLst>
              </a:pPr>
              <a:r>
                <a:rPr sz="2000">
                  <a:solidFill>
                    <a:schemeClr val="tx1"/>
                  </a:solidFill>
                </a:rPr>
                <a:t>Three files pasted "just in case"</a:t>
              </a:r>
              <a:r>
                <a:rPr sz="1600">
                  <a:solidFill>
                    <a:schemeClr val="accent1"/>
                  </a:solidFill>
                </a:rPr>
                <a:t>	noise</a:t>
              </a:r>
            </a:p>
          </p:txBody>
        </p:sp>
        <p:sp>
          <p:nvSpPr>
            <p:cNvPr id="6" name="Layer 2"/>
            <p:cNvSpPr/>
            <p:nvPr/>
          </p:nvSpPr>
          <p:spPr>
            <a:xfrm>
              <a:off x="1143000" y="2106168"/>
              <a:ext cx="10408920" cy="524256"/>
            </a:xfrm>
            <a:prstGeom prst="roundRect">
              <a:avLst>
                <a:gd name="adj" fmla="val 13953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>
                <a:tabLst>
                  <a:tab pos="10189464" algn="r"/>
                </a:tabLst>
              </a:pPr>
              <a:r>
                <a:rPr sz="2000">
                  <a:solidFill>
                    <a:schemeClr val="tx1"/>
                  </a:solidFill>
                </a:rPr>
                <a:t>Two attempts already abandoned in this conversation</a:t>
              </a:r>
              <a:r>
                <a:rPr sz="1600">
                  <a:solidFill>
                    <a:schemeClr val="accent1"/>
                  </a:solidFill>
                </a:rPr>
                <a:t>	noise</a:t>
              </a:r>
            </a:p>
          </p:txBody>
        </p:sp>
        <p:sp>
          <p:nvSpPr>
            <p:cNvPr id="7" name="Layer 3"/>
            <p:cNvSpPr/>
            <p:nvPr/>
          </p:nvSpPr>
          <p:spPr>
            <a:xfrm>
              <a:off x="1143000" y="2703576"/>
              <a:ext cx="10408920" cy="524256"/>
            </a:xfrm>
            <a:prstGeom prst="roundRect">
              <a:avLst>
                <a:gd name="adj" fmla="val 13953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>
                <a:tabLst>
                  <a:tab pos="10189464" algn="r"/>
                </a:tabLst>
              </a:pPr>
              <a:r>
                <a:rPr sz="2000">
                  <a:solidFill>
                    <a:schemeClr val="tx1"/>
                  </a:solidFill>
                </a:rPr>
                <a:t>The four lines that actually decide the answer</a:t>
              </a:r>
              <a:r>
                <a:rPr sz="1600">
                  <a:solidFill>
                    <a:schemeClr val="accent1"/>
                  </a:solidFill>
                </a:rPr>
                <a:t>	signal</a:t>
              </a:r>
            </a:p>
          </p:txBody>
        </p:sp>
        <p:sp>
          <p:nvSpPr>
            <p:cNvPr id="8" name="Layer 4"/>
            <p:cNvSpPr/>
            <p:nvPr/>
          </p:nvSpPr>
          <p:spPr>
            <a:xfrm>
              <a:off x="1143000" y="3300984"/>
              <a:ext cx="10408920" cy="524256"/>
            </a:xfrm>
            <a:prstGeom prst="roundRect">
              <a:avLst>
                <a:gd name="adj" fmla="val 13953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ctr">
              <a:noAutofit/>
            </a:bodyPr>
            <a:lstStyle/>
            <a:p>
              <a:pPr algn="l">
                <a:tabLst>
                  <a:tab pos="10189464" algn="r"/>
                </a:tabLst>
              </a:pPr>
              <a:r>
                <a:rPr sz="2000">
                  <a:solidFill>
                    <a:schemeClr val="tx1"/>
                  </a:solidFill>
                </a:rPr>
                <a:t>A 300-line log, of which one line matters</a:t>
              </a:r>
              <a:r>
                <a:rPr sz="1600">
                  <a:solidFill>
                    <a:schemeClr val="accent1"/>
                  </a:solidFill>
                </a:rPr>
                <a:t>	noise</a:t>
              </a: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4008120"/>
            <a:ext cx="10591800" cy="1231392"/>
          </a:xfrm>
        </p:spPr>
        <p:txBody>
          <a:bodyPr>
            <a:normAutofit lnSpcReduction="10000"/>
          </a:bodyPr>
          <a:lstStyle/>
          <a:p>
            <a:r>
              <a:t>The model must find the few lines that matter among everything you pasted; the more you paste, the more often it misses them</a:t>
            </a:r>
          </a:p>
          <a:p>
            <a:r>
              <a:t>Deciding what to leave out matters as much as deciding what to put in</a:t>
            </a:r>
          </a:p>
        </p:txBody>
      </p:sp>
    </p:spTree>
    <p:extLst>
      <p:ext uri="{BB962C8B-B14F-4D97-AF65-F5344CB8AC3E}">
        <p14:creationId xmlns:p14="http://schemas.microsoft.com/office/powerpoint/2010/main" val="304600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Longer input, less reliable answers</a:t>
            </a:r>
          </a:p>
        </p:txBody>
      </p:sp>
      <p:graphicFrame>
        <p:nvGraphicFramePr>
          <p:cNvPr id="4" name="Chart 4" descr="Chart: accuracy at finding one fact as the input grows from 1K to 128K tokens. GPT-4o (1K: 98.1, 4K: 95.7, 8K: 89.2, 16K: 81.6, 32K: 69.7, 128K: 56.0); GPT-4.1 (1K: 95.6, 4K: 91.7, 8K: 87.5, 16K: 84.9, 32K: 79.8, 128K: 64.7)"/>
          <p:cNvGraphicFramePr>
            <a:graphicFrameLocks noGrp="1"/>
          </p:cNvGraphicFramePr>
          <p:nvPr/>
        </p:nvGraphicFramePr>
        <p:xfrm>
          <a:off x="1143000" y="1508760"/>
          <a:ext cx="1040892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hart source 5"/>
          <p:cNvSpPr txBox="1"/>
          <p:nvPr/>
        </p:nvSpPr>
        <p:spPr>
          <a:xfrm>
            <a:off x="1143000" y="4785360"/>
            <a:ext cx="10408920" cy="292608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/>
            <a:r>
              <a:rPr sz="1100">
                <a:solidFill>
                  <a:schemeClr val="tx2"/>
                </a:solidFill>
                <a:latin typeface="Consolas"/>
              </a:rPr>
              <a:t>// source: NoLiMa, Adobe Research, ICML 2025 (GPT-4.1 from its repository)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5260848"/>
            <a:ext cx="10591800" cy="1094232"/>
          </a:xfrm>
        </p:spPr>
        <p:txBody>
          <a:bodyPr>
            <a:normAutofit fontScale="92500" lnSpcReduction="20000"/>
          </a:bodyPr>
          <a:lstStyle/>
          <a:p>
            <a:r>
              <a:t>In Chroma's 2025 tests, every model answered better from a short ~300-token prompt holding just the relevant part than from the full ~113K-token conversation</a:t>
            </a:r>
          </a:p>
          <a:p>
            <a:pPr marL="0" indent="0"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sz="1400">
                <a:solidFill>
                  <a:schemeClr val="tx2"/>
                </a:solidFill>
                <a:latin typeface="Consolas"/>
              </a:rPr>
              <a:t> in 2023 models often missed facts in the middle of long input; that is less true now, but longer input still gives worse answers</a:t>
            </a:r>
          </a:p>
        </p:txBody>
      </p:sp>
    </p:spTree>
    <p:extLst>
      <p:ext uri="{BB962C8B-B14F-4D97-AF65-F5344CB8AC3E}">
        <p14:creationId xmlns:p14="http://schemas.microsoft.com/office/powerpoint/2010/main" val="55409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thread is context too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508760"/>
            <a:ext cx="10591800" cy="4846320"/>
          </a:xfrm>
        </p:spPr>
        <p:txBody>
          <a:bodyPr>
            <a:normAutofit/>
          </a:bodyPr>
          <a:lstStyle/>
          <a:p>
            <a:r>
              <a:t>Every turn stays in the window: your questions, its answers, and every attempt you rejected</a:t>
            </a:r>
          </a:p>
          <a:p>
            <a:r>
              <a:t>The model cannot tell which ideas you have given up on. A rejected attempt still influences it as if it were current</a:t>
            </a:r>
          </a:p>
          <a:p>
            <a:r>
              <a:t>Correct the model, and the wrong version is still there, beside the correction</a:t>
            </a:r>
          </a:p>
          <a:p>
            <a:r>
              <a:t>When the window is full, assistants replace the conversation with a summary, and anything the summary leaves out is lost</a:t>
            </a:r>
          </a:p>
          <a:p>
            <a:pPr marL="0" indent="0">
              <a:buNone/>
            </a:pPr>
            <a:r>
              <a:rPr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sz="1400">
                <a:solidFill>
                  <a:schemeClr val="tx2"/>
                </a:solidFill>
                <a:latin typeface="Consolas"/>
              </a:rPr>
              <a:t> a long conversation slowly fills up with old attempts you no longer want the model to use</a:t>
            </a:r>
          </a:p>
        </p:txBody>
      </p:sp>
    </p:spTree>
    <p:extLst>
      <p:ext uri="{BB962C8B-B14F-4D97-AF65-F5344CB8AC3E}">
        <p14:creationId xmlns:p14="http://schemas.microsoft.com/office/powerpoint/2010/main" val="58643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Predict: the thread is going in circles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508760"/>
            <a:ext cx="105918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t>Forty minutes in, and each answer is a variation on the last one.</a:t>
            </a:r>
          </a:p>
          <a:p>
            <a:r>
              <a:t>Push on: it is nearly there</a:t>
            </a:r>
          </a:p>
          <a:p>
            <a:r>
              <a:t>Switch to a bigger model</a:t>
            </a:r>
          </a:p>
          <a:p>
            <a:r>
              <a:t>New conversation, carrying only the context that turned out to matter</a:t>
            </a:r>
          </a:p>
          <a:p>
            <a:r>
              <a:t>Raise the temperature for a fresh angle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Start again, carry the good context</a:t>
            </a:r>
          </a:p>
        </p:txBody>
      </p:sp>
      <p:sp>
        <p:nvSpPr>
          <p:cNvPr id="4" name="Prompt 4" descr="Prompt, good"/>
          <p:cNvSpPr/>
          <p:nvPr/>
        </p:nvSpPr>
        <p:spPr>
          <a:xfrm>
            <a:off x="1143000" y="1508760"/>
            <a:ext cx="10408920" cy="2449576"/>
          </a:xfrm>
          <a:prstGeom prst="roundRect">
            <a:avLst>
              <a:gd name="adj" fmla="val 2613"/>
            </a:avLst>
          </a:prstGeom>
          <a:solidFill>
            <a:schemeClr val="accent3">
              <a:lumMod val="10000"/>
              <a:lumOff val="90000"/>
            </a:schemeClr>
          </a:solidFill>
          <a:ln w="15875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100" b="1" spc="100">
                <a:solidFill>
                  <a:schemeClr val="accent3"/>
                </a:solidFill>
                <a:latin typeface="Consolas"/>
              </a:rPr>
              <a:t>PROMPT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New conversation. Here are order_total, its test, and the fixture it uses.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A default value was already tried and is wrong: the test then fails as 0 == 10.0.</a:t>
            </a:r>
          </a:p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  <a:latin typeface="Consolas"/>
              </a:rPr>
              <a:t>Propose the minimal fix, and state which key name you treat as canonical.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4141216"/>
            <a:ext cx="10591800" cy="2042160"/>
          </a:xfrm>
        </p:spPr>
        <p:txBody>
          <a:bodyPr>
            <a:normAutofit lnSpcReduction="10000"/>
          </a:bodyPr>
          <a:lstStyle/>
          <a:p>
            <a:r>
              <a:t>What you carry: the code, the failing test, and what was </a:t>
            </a:r>
            <a:r>
              <a:rPr b="1"/>
              <a:t>ruled out</a:t>
            </a:r>
          </a:p>
          <a:p>
            <a:r>
              <a:t>What you leave behind: forty minutes of failed attempts that were still influencing every answer</a:t>
            </a:r>
          </a:p>
          <a:p>
            <a:r>
              <a:t>The last line forces the model to say which key name it chose, instead of choosing silently</a:t>
            </a:r>
          </a:p>
        </p:txBody>
      </p:sp>
    </p:spTree>
    <p:extLst>
      <p:ext uri="{BB962C8B-B14F-4D97-AF65-F5344CB8AC3E}">
        <p14:creationId xmlns:p14="http://schemas.microsoft.com/office/powerpoint/2010/main" val="298820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The best context is executable</a:t>
            </a:r>
          </a:p>
        </p:txBody>
      </p:sp>
      <p:sp>
        <p:nvSpPr>
          <p:cNvPr id="4" name="Code 4" descr="Code, python"/>
          <p:cNvSpPr/>
          <p:nvPr/>
        </p:nvSpPr>
        <p:spPr>
          <a:xfrm>
            <a:off x="1143000" y="1508760"/>
            <a:ext cx="9753600" cy="914399"/>
          </a:xfrm>
          <a:prstGeom prst="roundRect">
            <a:avLst>
              <a:gd name="adj" fmla="val 8000"/>
            </a:avLst>
          </a:prstGeom>
          <a:solidFill>
            <a:srgbClr val="1622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37160" tIns="91440" rIns="137160" bIns="9144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400">
                <a:solidFill>
                  <a:srgbClr val="7FB4D8"/>
                </a:solidFill>
                <a:latin typeface="Consolas"/>
              </a:rPr>
              <a:t>def</a:t>
            </a:r>
            <a:r>
              <a:rPr sz="2400">
                <a:solidFill>
                  <a:srgbClr val="E8ECF1"/>
                </a:solidFill>
                <a:latin typeface="Consolas"/>
              </a:rPr>
              <a:t> </a:t>
            </a:r>
            <a:r>
              <a:rPr sz="2400">
                <a:solidFill>
                  <a:srgbClr val="A8D3EE"/>
                </a:solidFill>
                <a:latin typeface="Consolas"/>
              </a:rPr>
              <a:t>test_parse_date_day_first</a:t>
            </a:r>
            <a:r>
              <a:rPr sz="2400">
                <a:solidFill>
                  <a:srgbClr val="E8ECF1"/>
                </a:solidFill>
                <a:latin typeface="Consolas"/>
              </a:rPr>
              <a:t>():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sz="2400">
                <a:solidFill>
                  <a:srgbClr val="E8ECF1"/>
                </a:solidFill>
                <a:latin typeface="Consolas"/>
              </a:rPr>
              <a:t>    </a:t>
            </a:r>
            <a:r>
              <a:rPr sz="2400">
                <a:solidFill>
                  <a:srgbClr val="7FB4D8"/>
                </a:solidFill>
                <a:latin typeface="Consolas"/>
              </a:rPr>
              <a:t>assert</a:t>
            </a:r>
            <a:r>
              <a:rPr sz="2400">
                <a:solidFill>
                  <a:srgbClr val="E8ECF1"/>
                </a:solidFill>
                <a:latin typeface="Consolas"/>
              </a:rPr>
              <a:t> parse_date(</a:t>
            </a:r>
            <a:r>
              <a:rPr sz="2400">
                <a:solidFill>
                  <a:srgbClr val="F0B26B"/>
                </a:solidFill>
                <a:latin typeface="Consolas"/>
              </a:rPr>
              <a:t>"12/08/2026"</a:t>
            </a:r>
            <a:r>
              <a:rPr sz="2400">
                <a:solidFill>
                  <a:srgbClr val="E8ECF1"/>
                </a:solidFill>
                <a:latin typeface="Consolas"/>
              </a:rPr>
              <a:t>) == date(</a:t>
            </a:r>
            <a:r>
              <a:rPr sz="2400">
                <a:solidFill>
                  <a:srgbClr val="C9A7F2"/>
                </a:solidFill>
                <a:latin typeface="Consolas"/>
              </a:rPr>
              <a:t>2026</a:t>
            </a:r>
            <a:r>
              <a:rPr sz="2400">
                <a:solidFill>
                  <a:srgbClr val="E8ECF1"/>
                </a:solidFill>
                <a:latin typeface="Consolas"/>
              </a:rPr>
              <a:t>, </a:t>
            </a:r>
            <a:r>
              <a:rPr sz="2400">
                <a:solidFill>
                  <a:srgbClr val="C9A7F2"/>
                </a:solidFill>
                <a:latin typeface="Consolas"/>
              </a:rPr>
              <a:t>8</a:t>
            </a:r>
            <a:r>
              <a:rPr sz="2400">
                <a:solidFill>
                  <a:srgbClr val="E8ECF1"/>
                </a:solidFill>
                <a:latin typeface="Consolas"/>
              </a:rPr>
              <a:t>, </a:t>
            </a:r>
            <a:r>
              <a:rPr sz="2400">
                <a:solidFill>
                  <a:srgbClr val="C9A7F2"/>
                </a:solidFill>
                <a:latin typeface="Consolas"/>
              </a:rPr>
              <a:t>12</a:t>
            </a:r>
            <a:r>
              <a:rPr sz="2400">
                <a:solidFill>
                  <a:srgbClr val="E8ECF1"/>
                </a:solidFill>
                <a:latin typeface="Consolas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2606039"/>
            <a:ext cx="10591800" cy="2386584"/>
          </a:xfrm>
        </p:spPr>
        <p:txBody>
          <a:bodyPr>
            <a:normAutofit/>
          </a:bodyPr>
          <a:lstStyle/>
          <a:p>
            <a:r>
              <a:rPr dirty="0"/>
              <a:t>These two lines give an </a:t>
            </a:r>
            <a:r>
              <a:rPr b="1" dirty="0"/>
              <a:t>example</a:t>
            </a:r>
            <a:r>
              <a:rPr dirty="0"/>
              <a:t>, a rule, and a fact the model could not know: dates here are day first</a:t>
            </a:r>
          </a:p>
          <a:p>
            <a:r>
              <a:rPr dirty="0"/>
              <a:t>Prose can be read two ways. A test can only pass or fail</a:t>
            </a:r>
          </a:p>
          <a:p>
            <a:r>
              <a:rPr dirty="0"/>
              <a:t>Write the test first, then ask for code that passes it. You stop judging code by how it looks and check whether it passes</a:t>
            </a:r>
          </a:p>
          <a:p>
            <a:pPr marL="0" indent="0">
              <a:buNone/>
            </a:pPr>
            <a:r>
              <a:rPr sz="1400" b="1" dirty="0">
                <a:solidFill>
                  <a:schemeClr val="accent2"/>
                </a:solidFill>
                <a:latin typeface="Consolas"/>
              </a:rPr>
              <a:t>//</a:t>
            </a:r>
            <a:r>
              <a:rPr sz="1400" dirty="0">
                <a:solidFill>
                  <a:schemeClr val="tx2"/>
                </a:solidFill>
                <a:latin typeface="Consolas"/>
              </a:rPr>
              <a:t> a test written after the code only checks what the code already does, bugs included</a:t>
            </a:r>
          </a:p>
        </p:txBody>
      </p:sp>
    </p:spTree>
    <p:extLst>
      <p:ext uri="{BB962C8B-B14F-4D97-AF65-F5344CB8AC3E}">
        <p14:creationId xmlns:p14="http://schemas.microsoft.com/office/powerpoint/2010/main" val="408979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Three ways an answer goes wrong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143000" y="1508760"/>
          <a:ext cx="10408920" cy="25267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70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8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0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807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The gap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What it looks like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chemeClr val="accent1"/>
                          </a:solidFill>
                          <a:latin typeface="Consolas"/>
                        </a:rPr>
                        <a:t>The fix</a:t>
                      </a:r>
                    </a:p>
                  </a:txBody>
                  <a:tcPr marL="73152" marR="73152" marT="54864" marB="54864">
                    <a:lnB w="1905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chemeClr val="tx1"/>
                          </a:solidFill>
                        </a:rPr>
                        <a:t>Under-specified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Code that looks fine but is full of choices you never made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Make the decision yourself: add one line to the prompt</a:t>
                      </a:r>
                    </a:p>
                  </a:txBody>
                  <a:tcPr marL="73152" marR="73152" marT="54864" marB="54864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chemeClr val="tx1"/>
                          </a:solidFill>
                        </a:rPr>
                        <a:t>Under-informed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Sounds right but is wrong for your code; rewording does not help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Put the file, the error, the test in the window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ED8C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528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chemeClr val="tx1"/>
                          </a:solidFill>
                        </a:rPr>
                        <a:t>Over-loaded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Generic, vague, or fixated on the wrong part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00">
                          <a:solidFill>
                            <a:schemeClr val="tx1"/>
                          </a:solidFill>
                        </a:rPr>
                        <a:t>Remove what is not needed</a:t>
                      </a:r>
                    </a:p>
                  </a:txBody>
                  <a:tcPr marL="73152" marR="73152" marT="54864" marB="54864">
                    <a:lnT w="9525" cap="flat" cmpd="sng" algn="ctr">
                      <a:solidFill>
                        <a:srgbClr val="DED8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Callout 5" descr="Callout"/>
          <p:cNvSpPr/>
          <p:nvPr/>
        </p:nvSpPr>
        <p:spPr>
          <a:xfrm>
            <a:off x="1143000" y="4218431"/>
            <a:ext cx="10408920" cy="829056"/>
          </a:xfrm>
          <a:prstGeom prst="roundRect">
            <a:avLst>
              <a:gd name="adj" fmla="val 7720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>
                <a:solidFill>
                  <a:schemeClr val="tx1"/>
                </a:solidFill>
              </a:rPr>
              <a:t>Asking "bad wording or missing information?" tells the first two apart. The third, pasting too much, is rarely suspected because it feels like being thorough.</a:t>
            </a:r>
          </a:p>
        </p:txBody>
      </p:sp>
    </p:spTree>
    <p:extLst>
      <p:ext uri="{BB962C8B-B14F-4D97-AF65-F5344CB8AC3E}">
        <p14:creationId xmlns:p14="http://schemas.microsoft.com/office/powerpoint/2010/main" val="10306475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Common mistakes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When you ask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1560" y="2148840"/>
            <a:ext cx="5067300" cy="4206240"/>
          </a:xfrm>
        </p:spPr>
        <p:txBody>
          <a:bodyPr>
            <a:normAutofit/>
          </a:bodyPr>
          <a:lstStyle/>
          <a:p>
            <a:r>
              <a:t>Adding adjectives instead of </a:t>
            </a:r>
            <a:r>
              <a:rPr b="1"/>
              <a:t>decisions</a:t>
            </a:r>
            <a:r>
              <a:t>: "robust" tells the model nothing specific</a:t>
            </a:r>
          </a:p>
          <a:p>
            <a:r>
              <a:t>Using a technique (persona, step by step, examples) without a problem it fixes</a:t>
            </a:r>
          </a:p>
          <a:p>
            <a:r>
              <a:t>Accepting a large change because the fix is somewhere inside it</a:t>
            </a:r>
          </a:p>
          <a:p>
            <a:r>
              <a:t>Telling the model "you are an expert" to get more accurate answers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When you give the model context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76060" y="2148840"/>
            <a:ext cx="5067300" cy="4206240"/>
          </a:xfrm>
        </p:spPr>
        <p:txBody>
          <a:bodyPr>
            <a:normAutofit/>
          </a:bodyPr>
          <a:lstStyle/>
          <a:p>
            <a:r>
              <a:t>Rewording when the real problem is missing information</a:t>
            </a:r>
          </a:p>
          <a:p>
            <a:r>
              <a:t>Pasting far more than the question needs</a:t>
            </a:r>
          </a:p>
          <a:p>
            <a:r>
              <a:t>Paraphrasing the error instead of pasting it verbatim</a:t>
            </a:r>
          </a:p>
          <a:p>
            <a:r>
              <a:t>Assuming the model can see the project because it is open</a:t>
            </a:r>
          </a:p>
          <a:p>
            <a:r>
              <a:t>Staying in a long conversation full of failed attempts</a:t>
            </a:r>
          </a:p>
        </p:txBody>
      </p:sp>
    </p:spTree>
    <p:extLst>
      <p:ext uri="{BB962C8B-B14F-4D97-AF65-F5344CB8AC3E}">
        <p14:creationId xmlns:p14="http://schemas.microsoft.com/office/powerpoint/2010/main" val="355565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ChatGPT to agents: where prompting is now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>
                <a:solidFill>
                  <a:schemeClr val="accent2"/>
                </a:solidFill>
                <a:latin typeface="Consolas"/>
              </a:rPr>
              <a:t>//</a:t>
            </a:r>
            <a:r>
              <a:rPr lang="en-US" sz="1600" dirty="0">
                <a:solidFill>
                  <a:schemeClr val="tx2"/>
                </a:solidFill>
                <a:latin typeface="Consolas"/>
              </a:rPr>
              <a:t> part 2 · section 4 of 4</a:t>
            </a:r>
          </a:p>
          <a:p>
            <a:pPr>
              <a:spcBef>
                <a:spcPts val="600"/>
              </a:spcBef>
            </a:pPr>
            <a:r>
              <a:rPr lang="en-US" dirty="0"/>
              <a:t>How prompting changed since 2022, and why it still matters when agents work for hours</a:t>
            </a:r>
          </a:p>
        </p:txBody>
      </p:sp>
    </p:spTree>
    <p:extLst>
      <p:ext uri="{BB962C8B-B14F-4D97-AF65-F5344CB8AC3E}">
        <p14:creationId xmlns:p14="http://schemas.microsoft.com/office/powerpoint/2010/main" val="24759959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one message to a plan that runs for hours</a:t>
            </a:r>
          </a:p>
        </p:txBody>
      </p:sp>
      <p:grpSp>
        <p:nvGrpSpPr>
          <p:cNvPr id="4" name="Flow diagram"/>
          <p:cNvGrpSpPr/>
          <p:nvPr/>
        </p:nvGrpSpPr>
        <p:grpSpPr>
          <a:xfrm>
            <a:off x="0" y="0"/>
            <a:ext cx="11551920" cy="3589128"/>
            <a:chOff x="0" y="0"/>
            <a:chExt cx="11551920" cy="3589128"/>
          </a:xfrm>
        </p:grpSpPr>
        <p:sp>
          <p:nvSpPr>
            <p:cNvPr id="5" name="Step 1"/>
            <p:cNvSpPr/>
            <p:nvPr/>
          </p:nvSpPr>
          <p:spPr>
            <a:xfrm>
              <a:off x="1143000" y="1888760"/>
              <a:ext cx="2293620" cy="17003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t">
              <a:noAutofit/>
            </a:bodyPr>
            <a:lstStyle/>
            <a:p>
              <a:pPr algn="l"/>
              <a:r>
                <a:rPr lang="en-US" sz="1400" b="1">
                  <a:solidFill>
                    <a:schemeClr val="accent1"/>
                  </a:solidFill>
                </a:rPr>
                <a:t>2022 · ChatGPT</a:t>
              </a:r>
            </a:p>
            <a:p>
              <a:pPr algn="l">
                <a:spcBef>
                  <a:spcPts val="400"/>
                </a:spcBef>
              </a:pPr>
              <a:r>
                <a:rPr lang="en-US" sz="1600">
                  <a:solidFill>
                    <a:schemeClr val="tx1"/>
                  </a:solidFill>
                </a:rPr>
                <a:t>You type one message and reword it until the answer is right</a:t>
              </a:r>
            </a:p>
          </p:txBody>
        </p:sp>
        <p:sp>
          <p:nvSpPr>
            <p:cNvPr id="6" name="Step 2"/>
            <p:cNvSpPr/>
            <p:nvPr/>
          </p:nvSpPr>
          <p:spPr>
            <a:xfrm>
              <a:off x="3848100" y="1888760"/>
              <a:ext cx="2293620" cy="17003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t">
              <a:noAutofit/>
            </a:bodyPr>
            <a:lstStyle/>
            <a:p>
              <a:pPr algn="l"/>
              <a:r>
                <a:rPr lang="en-US" sz="1400" b="1">
                  <a:solidFill>
                    <a:schemeClr val="accent1"/>
                  </a:solidFill>
                </a:rPr>
                <a:t>2023–24 · Longer chats</a:t>
              </a:r>
            </a:p>
            <a:p>
              <a:pPr algn="l">
                <a:spcBef>
                  <a:spcPts val="400"/>
                </a:spcBef>
              </a:pPr>
              <a:r>
                <a:rPr lang="en-US" sz="1600">
                  <a:solidFill>
                    <a:schemeClr val="tx1"/>
                  </a:solidFill>
                </a:rPr>
                <a:t>You paste code, errors and files into the conversation</a:t>
              </a:r>
            </a:p>
          </p:txBody>
        </p:sp>
        <p:sp>
          <p:nvSpPr>
            <p:cNvPr id="7" name="Step 3"/>
            <p:cNvSpPr/>
            <p:nvPr/>
          </p:nvSpPr>
          <p:spPr>
            <a:xfrm>
              <a:off x="6553200" y="1888760"/>
              <a:ext cx="2293620" cy="17003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t">
              <a:noAutofit/>
            </a:bodyPr>
            <a:lstStyle/>
            <a:p>
              <a:pPr algn="l"/>
              <a:r>
                <a:rPr lang="en-US" sz="1400" b="1">
                  <a:solidFill>
                    <a:schemeClr val="accent1"/>
                  </a:solidFill>
                </a:rPr>
                <a:t>2025 · Coding agents</a:t>
              </a:r>
            </a:p>
            <a:p>
              <a:pPr algn="l">
                <a:spcBef>
                  <a:spcPts val="400"/>
                </a:spcBef>
              </a:pPr>
              <a:r>
                <a:rPr lang="en-US" sz="1600">
                  <a:solidFill>
                    <a:schemeClr val="tx1"/>
                  </a:solidFill>
                </a:rPr>
                <a:t>Tools like Claude Code and Codex read your files and run the tests</a:t>
              </a:r>
            </a:p>
          </p:txBody>
        </p:sp>
        <p:sp>
          <p:nvSpPr>
            <p:cNvPr id="8" name="Step 4"/>
            <p:cNvSpPr/>
            <p:nvPr/>
          </p:nvSpPr>
          <p:spPr>
            <a:xfrm>
              <a:off x="9258300" y="1888760"/>
              <a:ext cx="2293620" cy="1700368"/>
            </a:xfrm>
            <a:prstGeom prst="roundRect">
              <a:avLst/>
            </a:prstGeom>
            <a:solidFill>
              <a:schemeClr val="accent2">
                <a:lumMod val="15000"/>
                <a:lumOff val="85000"/>
              </a:schemeClr>
            </a:solidFill>
            <a:ln w="19050">
              <a:solidFill>
                <a:schemeClr val="accent2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109728" tIns="54864" rIns="109728" bIns="54864" rtlCol="0" anchor="t">
              <a:noAutofit/>
            </a:bodyPr>
            <a:lstStyle/>
            <a:p>
              <a:pPr algn="l"/>
              <a:r>
                <a:rPr lang="en-US" sz="1400" b="1">
                  <a:solidFill>
                    <a:schemeClr val="accent1"/>
                  </a:solidFill>
                </a:rPr>
                <a:t>2026 · Agents for hours</a:t>
              </a:r>
            </a:p>
            <a:p>
              <a:pPr algn="l">
                <a:spcBef>
                  <a:spcPts val="400"/>
                </a:spcBef>
              </a:pPr>
              <a:r>
                <a:rPr lang="en-US" sz="1600">
                  <a:solidFill>
                    <a:schemeClr val="tx1"/>
                  </a:solidFill>
                </a:rPr>
                <a:t>You write a plan; the agent works for hours, then you review</a:t>
              </a:r>
            </a:p>
          </p:txBody>
        </p:sp>
        <p:cxnSp>
          <p:nvCxnSpPr>
            <p:cNvPr id="9" name="Connector 8"/>
            <p:cNvCxnSpPr>
              <a:stCxn id="5" idx="3"/>
              <a:endCxn id="6" idx="1"/>
            </p:cNvCxnSpPr>
            <p:nvPr/>
          </p:nvCxnSpPr>
          <p:spPr>
            <a:xfrm flipV="1">
              <a:off x="3436620" y="2738944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9"/>
            <p:cNvCxnSpPr>
              <a:stCxn id="6" idx="3"/>
              <a:endCxn id="7" idx="1"/>
            </p:cNvCxnSpPr>
            <p:nvPr/>
          </p:nvCxnSpPr>
          <p:spPr>
            <a:xfrm flipV="1">
              <a:off x="6141720" y="2738944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10"/>
            <p:cNvCxnSpPr>
              <a:stCxn id="7" idx="3"/>
              <a:endCxn id="8" idx="1"/>
            </p:cNvCxnSpPr>
            <p:nvPr/>
          </p:nvCxnSpPr>
          <p:spPr>
            <a:xfrm flipV="1">
              <a:off x="8846820" y="2738944"/>
              <a:ext cx="411480" cy="0"/>
            </a:xfrm>
            <a:prstGeom prst="line">
              <a:avLst/>
            </a:prstGeom>
            <a:ln w="254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4038600"/>
            <a:ext cx="10591800" cy="1560576"/>
          </a:xfrm>
        </p:spPr>
        <p:txBody>
          <a:bodyPr>
            <a:normAutofit/>
          </a:bodyPr>
          <a:lstStyle/>
          <a:p>
            <a:r>
              <a:rPr lang="en-US" dirty="0"/>
              <a:t>The longest task an AI agent can finish alone grew from </a:t>
            </a:r>
            <a:r>
              <a:rPr lang="en-US" b="1" dirty="0"/>
              <a:t>under a minute</a:t>
            </a:r>
            <a:r>
              <a:rPr lang="en-US" dirty="0"/>
              <a:t> (GPT-3.5) to </a:t>
            </a:r>
            <a:r>
              <a:rPr lang="en-US" b="1" dirty="0"/>
              <a:t>about 12 hours</a:t>
            </a:r>
            <a:r>
              <a:rPr lang="en-US" dirty="0"/>
              <a:t> (early 2026)</a:t>
            </a:r>
          </a:p>
          <a:p>
            <a:pPr marL="0" indent="0">
              <a:buNone/>
            </a:pPr>
            <a:r>
              <a:rPr lang="en-US" sz="1400" b="1">
                <a:solidFill>
                  <a:schemeClr val="accent2"/>
                </a:solidFill>
                <a:latin typeface="Consolas"/>
              </a:rPr>
              <a:t>//</a:t>
            </a:r>
            <a:r>
              <a:rPr lang="en-US" sz="1400">
                <a:solidFill>
                  <a:schemeClr val="tx2"/>
                </a:solidFill>
                <a:latin typeface="Consolas"/>
              </a:rPr>
              <a:t> source: METR, task length agents complete half the time, measured in human working time, 2025–2026</a:t>
            </a:r>
          </a:p>
        </p:txBody>
      </p:sp>
      <p:sp>
        <p:nvSpPr>
          <p:cNvPr id="12" name="Callout 12" descr="Callout"/>
          <p:cNvSpPr/>
          <p:nvPr/>
        </p:nvSpPr>
        <p:spPr>
          <a:xfrm>
            <a:off x="1143000" y="5334000"/>
            <a:ext cx="10408920" cy="829056"/>
          </a:xfrm>
          <a:prstGeom prst="roundRect">
            <a:avLst>
              <a:gd name="adj" fmla="val 7720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200">
                <a:solidFill>
                  <a:schemeClr val="tx1"/>
                </a:solidFill>
              </a:rPr>
              <a:t>Your job moved from </a:t>
            </a:r>
            <a:r>
              <a:rPr lang="en-US" sz="2200" b="1">
                <a:solidFill>
                  <a:schemeClr val="tx1"/>
                </a:solidFill>
              </a:rPr>
              <a:t>choosing the right words</a:t>
            </a:r>
            <a:r>
              <a:rPr lang="en-US" sz="2200">
                <a:solidFill>
                  <a:schemeClr val="tx1"/>
                </a:solidFill>
              </a:rPr>
              <a:t> to </a:t>
            </a:r>
            <a:r>
              <a:rPr lang="en-US" sz="2200" b="1">
                <a:solidFill>
                  <a:schemeClr val="tx1"/>
                </a:solidFill>
              </a:rPr>
              <a:t>deciding what gets built, and checking it</a:t>
            </a:r>
          </a:p>
        </p:txBody>
      </p:sp>
    </p:spTree>
    <p:extLst>
      <p:ext uri="{BB962C8B-B14F-4D97-AF65-F5344CB8AC3E}">
        <p14:creationId xmlns:p14="http://schemas.microsoft.com/office/powerpoint/2010/main" val="280649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still prompt: the plan is now the prompt</a:t>
            </a:r>
          </a:p>
        </p:txBody>
      </p:sp>
      <p:sp>
        <p:nvSpPr>
          <p:cNvPr id="4" name="Callout 4" descr="Callout"/>
          <p:cNvSpPr/>
          <p:nvPr/>
        </p:nvSpPr>
        <p:spPr>
          <a:xfrm>
            <a:off x="1143000" y="1508760"/>
            <a:ext cx="10408920" cy="1225296"/>
          </a:xfrm>
          <a:prstGeom prst="roundRect">
            <a:avLst>
              <a:gd name="adj" fmla="val 5223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09728" rIns="164592" bIns="109728" rtlCol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>
                <a:solidFill>
                  <a:schemeClr val="tx1"/>
                </a:solidFill>
              </a:rPr>
              <a:t>An agent that works for hours still starts from a prompt. It is just longer: a </a:t>
            </a:r>
            <a:r>
              <a:rPr sz="2200" b="1">
                <a:solidFill>
                  <a:schemeClr val="tx1"/>
                </a:solidFill>
              </a:rPr>
              <a:t>written plan</a:t>
            </a:r>
            <a:r>
              <a:rPr sz="2200">
                <a:solidFill>
                  <a:schemeClr val="tx1"/>
                </a:solidFill>
              </a:rPr>
              <a:t>, plus the </a:t>
            </a:r>
            <a:r>
              <a:rPr sz="2200" b="1">
                <a:solidFill>
                  <a:schemeClr val="tx1"/>
                </a:solidFill>
              </a:rPr>
              <a:t>standing instructions</a:t>
            </a:r>
            <a:r>
              <a:rPr sz="2200">
                <a:solidFill>
                  <a:schemeClr val="tx1"/>
                </a:solidFill>
              </a:rPr>
              <a:t> it reads every time.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2916936"/>
            <a:ext cx="10591800" cy="3302000"/>
          </a:xfrm>
        </p:spPr>
        <p:txBody>
          <a:bodyPr>
            <a:normAutofit/>
          </a:bodyPr>
          <a:lstStyle/>
          <a:p>
            <a:r>
              <a:rPr lang="en-US" dirty="0"/>
              <a:t>A vague plan fails the same way as a vague message, only after </a:t>
            </a:r>
            <a:r>
              <a:rPr lang="en-US" b="1" dirty="0"/>
              <a:t>hours of work</a:t>
            </a:r>
            <a:r>
              <a:rPr lang="en-US" dirty="0"/>
              <a:t> instead of seconds</a:t>
            </a:r>
          </a:p>
          <a:p>
            <a:r>
              <a:rPr lang="en-US" dirty="0"/>
              <a:t>The rules in this lecture apply to both: make the decisions, supply the information, say what not to touch</a:t>
            </a:r>
          </a:p>
          <a:p>
            <a:r>
              <a:rPr lang="en-US" dirty="0"/>
              <a:t>What changed is where your effort goes: </a:t>
            </a:r>
            <a:r>
              <a:rPr lang="en-US" b="1" dirty="0"/>
              <a:t>less rewording</a:t>
            </a:r>
            <a:r>
              <a:rPr lang="en-US" dirty="0"/>
              <a:t>, more writing the plan and </a:t>
            </a:r>
            <a:r>
              <a:rPr lang="en-US" b="1" dirty="0"/>
              <a:t>reviewing the result</a:t>
            </a:r>
          </a:p>
        </p:txBody>
      </p:sp>
    </p:spTree>
    <p:extLst>
      <p:ext uri="{BB962C8B-B14F-4D97-AF65-F5344CB8AC3E}">
        <p14:creationId xmlns:p14="http://schemas.microsoft.com/office/powerpoint/2010/main" val="26160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How you ask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1560" y="2148840"/>
            <a:ext cx="5067300" cy="3328416"/>
          </a:xfrm>
        </p:spPr>
        <p:txBody>
          <a:bodyPr>
            <a:normAutofit lnSpcReduction="10000"/>
          </a:bodyPr>
          <a:lstStyle/>
          <a:p>
            <a:r>
              <a:t>A prompt is a </a:t>
            </a:r>
            <a:r>
              <a:rPr b="1"/>
              <a:t>specification</a:t>
            </a:r>
            <a:r>
              <a:t>: anything you leave out, the model fills with the most common choice</a:t>
            </a:r>
          </a:p>
          <a:p>
            <a:r>
              <a:t>Use </a:t>
            </a:r>
            <a:r>
              <a:rPr b="1"/>
              <a:t>SPEC</a:t>
            </a:r>
            <a:r>
              <a:t> every time; saying what not to touch keeps changes small enough to review</a:t>
            </a:r>
          </a:p>
          <a:p>
            <a:r>
              <a:t>Examples fix the format; personas set tone, not accuracy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What the model can see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76060" y="2148840"/>
            <a:ext cx="5067300" cy="3328416"/>
          </a:xfrm>
        </p:spPr>
        <p:txBody>
          <a:bodyPr>
            <a:normAutofit lnSpcReduction="10000"/>
          </a:bodyPr>
          <a:lstStyle/>
          <a:p>
            <a:r>
              <a:t>The model sees only what is in the window, so check what was put there</a:t>
            </a:r>
          </a:p>
          <a:p>
            <a:r>
              <a:t>Pasting more makes answers worse: leave out extras, and restart looping conversations</a:t>
            </a:r>
          </a:p>
          <a:p>
            <a:r>
              <a:t>A test is the best context: it gives an example, a rule and new information at once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051560" y="5664200"/>
            <a:ext cx="10591800" cy="694944"/>
          </a:xfrm>
          <a:prstGeom prst="rect">
            <a:avLst/>
          </a:prstGeom>
          <a:noFill/>
        </p:spPr>
        <p:txBody>
          <a:bodyPr wrap="square">
            <a:normAutofit fontScale="92500" lnSpcReduction="10000"/>
          </a:bodyPr>
          <a:lstStyle>
            <a:lvl1pPr marL="342900" indent="-342900" algn="l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Consolas"/>
              <a:buChar char="›"/>
              <a:defRPr sz="2400" b="0">
                <a:solidFill>
                  <a:schemeClr val="tx1"/>
                </a:solidFill>
                <a:latin typeface="+mn-lt"/>
              </a:defRPr>
            </a:lvl1pPr>
            <a:lvl2pPr marL="742950" indent="-28575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–"/>
              <a:defRPr sz="2000" b="0">
                <a:solidFill>
                  <a:schemeClr val="tx1"/>
                </a:solidFill>
                <a:latin typeface="+mn-lt"/>
              </a:defRPr>
            </a:lvl2pPr>
            <a:lvl3pPr marL="1085850" indent="-228600" algn="l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ptos"/>
              <a:buChar char="·"/>
              <a:defRPr sz="1800" b="0">
                <a:solidFill>
                  <a:schemeClr val="tx1"/>
                </a:solidFill>
                <a:latin typeface="+mn-lt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b="1" i="1"/>
              <a:t>Is it wrong because I asked badly, or because the model doesn't know something?</a:t>
            </a:r>
            <a:r>
              <a:t> No amount of rewording adds information.</a:t>
            </a:r>
          </a:p>
        </p:txBody>
      </p:sp>
    </p:spTree>
    <p:extLst>
      <p:ext uri="{BB962C8B-B14F-4D97-AF65-F5344CB8AC3E}">
        <p14:creationId xmlns:p14="http://schemas.microsoft.com/office/powerpoint/2010/main" val="124964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Source code">
      <a:dk1>
        <a:srgbClr val="1E2833"/>
      </a:dk1>
      <a:lt1>
        <a:srgbClr val="FBFAF7"/>
      </a:lt1>
      <a:dk2>
        <a:srgbClr val="46536B"/>
      </a:dk2>
      <a:lt2>
        <a:srgbClr val="F3EFE5"/>
      </a:lt2>
      <a:accent1>
        <a:srgbClr val="33698C"/>
      </a:accent1>
      <a:accent2>
        <a:srgbClr val="6741D9"/>
      </a:accent2>
      <a:accent3>
        <a:srgbClr val="2F7D57"/>
      </a:accent3>
      <a:accent4>
        <a:srgbClr val="B3413C"/>
      </a:accent4>
      <a:accent5>
        <a:srgbClr val="C27C0E"/>
      </a:accent5>
      <a:accent6>
        <a:srgbClr val="8B8471"/>
      </a:accent6>
      <a:hlink>
        <a:srgbClr val="33698C"/>
      </a:hlink>
      <a:folHlink>
        <a:srgbClr val="6741D9"/>
      </a:folHlink>
    </a:clrScheme>
    <a:fontScheme name="Source code">
      <a:majorFont>
        <a:latin typeface="Consola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D6E9F21-49DB-4DFC-BFB7-62C05661B40C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6de31612-8271-4b6f-b6c9-cec7f77c07dc&quot;"/>
  </we:properties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47855545-00bb-4800-a65f-e79104ec0fc4}" enabled="0" method="" siteId="{47855545-00bb-4800-a65f-e79104ec0fc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4686</Words>
  <Application>Microsoft Office PowerPoint</Application>
  <PresentationFormat>Widescreen</PresentationFormat>
  <Paragraphs>428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Aptos</vt:lpstr>
      <vt:lpstr>Arial</vt:lpstr>
      <vt:lpstr>Consolas</vt:lpstr>
      <vt:lpstr>Office Theme</vt:lpstr>
      <vt:lpstr>Prompting and Context Engineering</vt:lpstr>
      <vt:lpstr>Two prompts, same task</vt:lpstr>
      <vt:lpstr>The one idea</vt:lpstr>
      <vt:lpstr>Agenda</vt:lpstr>
      <vt:lpstr>Tokens, the context window, and the SPEC checklist</vt:lpstr>
      <vt:lpstr>What is prompting?</vt:lpstr>
      <vt:lpstr>Tokens: the unit the model actually reads</vt:lpstr>
      <vt:lpstr>Pasted code and errors use more tokens than English of the same length</vt:lpstr>
      <vt:lpstr>The context window</vt:lpstr>
      <vt:lpstr>SPEC, a recipe for every prompt</vt:lpstr>
      <vt:lpstr>The opening pair, decoded</vt:lpstr>
      <vt:lpstr>Constraints and non-goals</vt:lpstr>
      <vt:lpstr>Predict: what comes back?</vt:lpstr>
      <vt:lpstr>A vague prompt changed 1 to 11 lines; a narrow one changed 1 every time</vt:lpstr>
      <vt:lpstr>Ask narrowly, and say what not to touch</vt:lpstr>
      <vt:lpstr>Personas, step-by-step, examples: what each really does</vt:lpstr>
      <vt:lpstr>Three techniques worth knowing</vt:lpstr>
      <vt:lpstr>Personas set tone, not accuracy</vt:lpstr>
      <vt:lpstr>Chain-of-thought: a 2022 trick, now built in</vt:lpstr>
      <vt:lpstr>Predict: which technique?</vt:lpstr>
      <vt:lpstr>Few-shot, shown</vt:lpstr>
      <vt:lpstr>Why what the model can see now matters more than wording</vt:lpstr>
      <vt:lpstr>Wording matters less than it did. Missing information matters most</vt:lpstr>
      <vt:lpstr>Context engineering</vt:lpstr>
      <vt:lpstr>Predict: three rewrites, still wrong. Why?</vt:lpstr>
      <vt:lpstr>Wrong answer? First ask which kind of problem</vt:lpstr>
      <vt:lpstr>Ask the model to ask you questions before it writes code</vt:lpstr>
      <vt:lpstr>What prompting cannot fix</vt:lpstr>
      <vt:lpstr>Up next: part 2</vt:lpstr>
      <vt:lpstr>How the model fills in what you didn't say</vt:lpstr>
      <vt:lpstr>How a gap gets filled</vt:lpstr>
      <vt:lpstr>Write the rule once, in a project file</vt:lpstr>
      <vt:lpstr>Predict: what does the assistant see?</vt:lpstr>
      <vt:lpstr>Only what was put in the window</vt:lpstr>
      <vt:lpstr>Debugging a failing test, with and without the code</vt:lpstr>
      <vt:lpstr>A second case: the failing test</vt:lpstr>
      <vt:lpstr>Predict: error only, what comes back?</vt:lpstr>
      <vt:lpstr>What came back</vt:lpstr>
      <vt:lpstr>What the model could not see</vt:lpstr>
      <vt:lpstr>What to put in front of the model</vt:lpstr>
      <vt:lpstr>Why pasting more makes answers worse, and when to restart</vt:lpstr>
      <vt:lpstr>More is not better: why</vt:lpstr>
      <vt:lpstr>Longer input, less reliable answers</vt:lpstr>
      <vt:lpstr>The thread is context too</vt:lpstr>
      <vt:lpstr>Predict: the thread is going in circles</vt:lpstr>
      <vt:lpstr>Start again, carry the good context</vt:lpstr>
      <vt:lpstr>The best context is executable</vt:lpstr>
      <vt:lpstr>Three ways an answer goes wrong</vt:lpstr>
      <vt:lpstr>Common mistakes</vt:lpstr>
      <vt:lpstr>From ChatGPT to agents: where prompting is now</vt:lpstr>
      <vt:lpstr>From one message to a plan that runs for hours</vt:lpstr>
      <vt:lpstr>We still prompt: the plan is now the prompt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Prompting and Context Engineering</dc:title>
  <dc:creator>Daniel Cregg</dc:creator>
  <cp:lastModifiedBy>Daniel Cregg</cp:lastModifiedBy>
  <cp:revision>1</cp:revision>
  <dcterms:created xsi:type="dcterms:W3CDTF">2025-10-09T21:23:54Z</dcterms:created>
  <dcterms:modified xsi:type="dcterms:W3CDTF">2026-10-01T12:07:58Z</dcterms:modified>
</cp:coreProperties>
</file>