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040EC5-5C17-4416-958D-6C97F8997C2B}" v="4" dt="2026-10-04T22:29:29.7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presProps" Target="presProps.xml"/><Relationship Id="rId56" Type="http://schemas.openxmlformats.org/officeDocument/2006/relationships/viewProps" Target="viewProps.xml"/><Relationship Id="rId57" Type="http://schemas.openxmlformats.org/officeDocument/2006/relationships/theme" Target="theme/theme1.xml"/><Relationship Id="rId58" Type="http://schemas.openxmlformats.org/officeDocument/2006/relationships/tableStyles" Target="tableStyles.xml"/><Relationship Id="rId59" Type="http://schemas.microsoft.com/office/2016/11/relationships/changesInfo" Target="changesInfos/changesInfo1.xml"/><Relationship Id="rId6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Cregg" userId="a4417ebc-d1f9-4266-8a6c-2c7f21bbea7f" providerId="ADAL" clId="{B41FF6A5-8EE3-453F-9467-07EDEFDD4E20}"/>
    <pc:docChg chg="custSel modSld">
      <pc:chgData name="Daniel Cregg" userId="a4417ebc-d1f9-4266-8a6c-2c7f21bbea7f" providerId="ADAL" clId="{B41FF6A5-8EE3-453F-9467-07EDEFDD4E20}" dt="2026-10-04T22:29:29.760" v="47" actId="122"/>
      <pc:docMkLst>
        <pc:docMk/>
      </pc:docMkLst>
      <pc:sldChg chg="modSp modAnim">
        <pc:chgData name="Daniel Cregg" userId="a4417ebc-d1f9-4266-8a6c-2c7f21bbea7f" providerId="ADAL" clId="{B41FF6A5-8EE3-453F-9467-07EDEFDD4E20}" dt="2026-10-04T22:29:29.760" v="47" actId="122"/>
        <pc:sldMkLst>
          <pc:docMk/>
          <pc:sldMk cId="0" sldId="257"/>
        </pc:sldMkLst>
        <pc:spChg chg="mod">
          <ac:chgData name="Daniel Cregg" userId="a4417ebc-d1f9-4266-8a6c-2c7f21bbea7f" providerId="ADAL" clId="{B41FF6A5-8EE3-453F-9467-07EDEFDD4E20}" dt="2026-10-04T22:29:29.760" v="47" actId="122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Daniel Cregg" userId="a4417ebc-d1f9-4266-8a6c-2c7f21bbea7f" providerId="ADAL" clId="{B41FF6A5-8EE3-453F-9467-07EDEFDD4E20}" dt="2026-10-04T22:29:17.530" v="4" actId="27636"/>
        <pc:sldMkLst>
          <pc:docMk/>
          <pc:sldMk cId="0" sldId="258"/>
        </pc:sldMkLst>
        <pc:spChg chg="mod">
          <ac:chgData name="Daniel Cregg" userId="a4417ebc-d1f9-4266-8a6c-2c7f21bbea7f" providerId="ADAL" clId="{B41FF6A5-8EE3-453F-9467-07EDEFDD4E20}" dt="2026-10-04T22:29:17.530" v="2" actId="27636"/>
          <ac:spMkLst>
            <pc:docMk/>
            <pc:sldMk cId="0" sldId="258"/>
            <ac:spMk id="4" creationId="{00000000-0000-0000-0000-000000000000}"/>
          </ac:spMkLst>
        </pc:spChg>
        <pc:spChg chg="mod">
          <ac:chgData name="Daniel Cregg" userId="a4417ebc-d1f9-4266-8a6c-2c7f21bbea7f" providerId="ADAL" clId="{B41FF6A5-8EE3-453F-9467-07EDEFDD4E20}" dt="2026-10-04T22:29:17.530" v="3" actId="27636"/>
          <ac:spMkLst>
            <pc:docMk/>
            <pc:sldMk cId="0" sldId="258"/>
            <ac:spMk id="6" creationId="{00000000-0000-0000-0000-000000000000}"/>
          </ac:spMkLst>
        </pc:spChg>
        <pc:spChg chg="mod">
          <ac:chgData name="Daniel Cregg" userId="a4417ebc-d1f9-4266-8a6c-2c7f21bbea7f" providerId="ADAL" clId="{B41FF6A5-8EE3-453F-9467-07EDEFDD4E20}" dt="2026-10-04T22:29:17.530" v="4" actId="27636"/>
          <ac:spMkLst>
            <pc:docMk/>
            <pc:sldMk cId="0" sldId="258"/>
            <ac:spMk id="7" creationId="{00000000-0000-0000-0000-000000000000}"/>
          </ac:spMkLst>
        </pc:spChg>
      </pc:sldChg>
      <pc:sldChg chg="modSp mod">
        <pc:chgData name="Daniel Cregg" userId="a4417ebc-d1f9-4266-8a6c-2c7f21bbea7f" providerId="ADAL" clId="{B41FF6A5-8EE3-453F-9467-07EDEFDD4E20}" dt="2026-10-04T22:29:17.586" v="7" actId="27636"/>
        <pc:sldMkLst>
          <pc:docMk/>
          <pc:sldMk cId="0" sldId="259"/>
        </pc:sldMkLst>
        <pc:spChg chg="mod">
          <ac:chgData name="Daniel Cregg" userId="a4417ebc-d1f9-4266-8a6c-2c7f21bbea7f" providerId="ADAL" clId="{B41FF6A5-8EE3-453F-9467-07EDEFDD4E20}" dt="2026-10-04T22:29:17.586" v="7" actId="27636"/>
          <ac:spMkLst>
            <pc:docMk/>
            <pc:sldMk cId="0" sldId="259"/>
            <ac:spMk id="4" creationId="{00000000-0000-0000-0000-000000000000}"/>
          </ac:spMkLst>
        </pc:spChg>
        <pc:spChg chg="mod">
          <ac:chgData name="Daniel Cregg" userId="a4417ebc-d1f9-4266-8a6c-2c7f21bbea7f" providerId="ADAL" clId="{B41FF6A5-8EE3-453F-9467-07EDEFDD4E20}" dt="2026-10-04T22:29:17.585" v="6" actId="27636"/>
          <ac:spMkLst>
            <pc:docMk/>
            <pc:sldMk cId="0" sldId="259"/>
            <ac:spMk id="6" creationId="{00000000-0000-0000-0000-000000000000}"/>
          </ac:spMkLst>
        </pc:spChg>
      </pc:sldChg>
      <pc:sldChg chg="modSp mod">
        <pc:chgData name="Daniel Cregg" userId="a4417ebc-d1f9-4266-8a6c-2c7f21bbea7f" providerId="ADAL" clId="{B41FF6A5-8EE3-453F-9467-07EDEFDD4E20}" dt="2026-10-04T22:29:17.638" v="10" actId="27636"/>
        <pc:sldMkLst>
          <pc:docMk/>
          <pc:sldMk cId="0" sldId="262"/>
        </pc:sldMkLst>
        <pc:spChg chg="mod">
          <ac:chgData name="Daniel Cregg" userId="a4417ebc-d1f9-4266-8a6c-2c7f21bbea7f" providerId="ADAL" clId="{B41FF6A5-8EE3-453F-9467-07EDEFDD4E20}" dt="2026-10-04T22:29:17.638" v="8" actId="276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Daniel Cregg" userId="a4417ebc-d1f9-4266-8a6c-2c7f21bbea7f" providerId="ADAL" clId="{B41FF6A5-8EE3-453F-9467-07EDEFDD4E20}" dt="2026-10-04T22:29:17.638" v="9" actId="27636"/>
          <ac:spMkLst>
            <pc:docMk/>
            <pc:sldMk cId="0" sldId="262"/>
            <ac:spMk id="6" creationId="{00000000-0000-0000-0000-000000000000}"/>
          </ac:spMkLst>
        </pc:spChg>
        <pc:spChg chg="mod">
          <ac:chgData name="Daniel Cregg" userId="a4417ebc-d1f9-4266-8a6c-2c7f21bbea7f" providerId="ADAL" clId="{B41FF6A5-8EE3-453F-9467-07EDEFDD4E20}" dt="2026-10-04T22:29:17.638" v="10" actId="27636"/>
          <ac:spMkLst>
            <pc:docMk/>
            <pc:sldMk cId="0" sldId="262"/>
            <ac:spMk id="7" creationId="{00000000-0000-0000-0000-000000000000}"/>
          </ac:spMkLst>
        </pc:spChg>
      </pc:sldChg>
      <pc:sldChg chg="modSp mod">
        <pc:chgData name="Daniel Cregg" userId="a4417ebc-d1f9-4266-8a6c-2c7f21bbea7f" providerId="ADAL" clId="{B41FF6A5-8EE3-453F-9467-07EDEFDD4E20}" dt="2026-10-04T22:29:17.686" v="11" actId="27636"/>
        <pc:sldMkLst>
          <pc:docMk/>
          <pc:sldMk cId="0" sldId="263"/>
        </pc:sldMkLst>
        <pc:spChg chg="mod">
          <ac:chgData name="Daniel Cregg" userId="a4417ebc-d1f9-4266-8a6c-2c7f21bbea7f" providerId="ADAL" clId="{B41FF6A5-8EE3-453F-9467-07EDEFDD4E20}" dt="2026-10-04T22:29:17.686" v="11" actId="27636"/>
          <ac:spMkLst>
            <pc:docMk/>
            <pc:sldMk cId="0" sldId="263"/>
            <ac:spMk id="3" creationId="{00000000-0000-0000-0000-000000000000}"/>
          </ac:spMkLst>
        </pc:spChg>
      </pc:sldChg>
      <pc:sldChg chg="modSp mod">
        <pc:chgData name="Daniel Cregg" userId="a4417ebc-d1f9-4266-8a6c-2c7f21bbea7f" providerId="ADAL" clId="{B41FF6A5-8EE3-453F-9467-07EDEFDD4E20}" dt="2026-10-04T22:29:17.770" v="12" actId="27636"/>
        <pc:sldMkLst>
          <pc:docMk/>
          <pc:sldMk cId="0" sldId="264"/>
        </pc:sldMkLst>
        <pc:spChg chg="mod">
          <ac:chgData name="Daniel Cregg" userId="a4417ebc-d1f9-4266-8a6c-2c7f21bbea7f" providerId="ADAL" clId="{B41FF6A5-8EE3-453F-9467-07EDEFDD4E20}" dt="2026-10-04T22:29:17.770" v="12" actId="27636"/>
          <ac:spMkLst>
            <pc:docMk/>
            <pc:sldMk cId="0" sldId="264"/>
            <ac:spMk id="3" creationId="{00000000-0000-0000-0000-000000000000}"/>
          </ac:spMkLst>
        </pc:spChg>
      </pc:sldChg>
      <pc:sldChg chg="modSp mod">
        <pc:chgData name="Daniel Cregg" userId="a4417ebc-d1f9-4266-8a6c-2c7f21bbea7f" providerId="ADAL" clId="{B41FF6A5-8EE3-453F-9467-07EDEFDD4E20}" dt="2026-10-04T22:29:17.833" v="13" actId="27636"/>
        <pc:sldMkLst>
          <pc:docMk/>
          <pc:sldMk cId="0" sldId="269"/>
        </pc:sldMkLst>
        <pc:spChg chg="mod">
          <ac:chgData name="Daniel Cregg" userId="a4417ebc-d1f9-4266-8a6c-2c7f21bbea7f" providerId="ADAL" clId="{B41FF6A5-8EE3-453F-9467-07EDEFDD4E20}" dt="2026-10-04T22:29:17.833" v="13" actId="27636"/>
          <ac:spMkLst>
            <pc:docMk/>
            <pc:sldMk cId="0" sldId="269"/>
            <ac:spMk id="3" creationId="{00000000-0000-0000-0000-000000000000}"/>
          </ac:spMkLst>
        </pc:spChg>
      </pc:sldChg>
      <pc:sldChg chg="modSp mod">
        <pc:chgData name="Daniel Cregg" userId="a4417ebc-d1f9-4266-8a6c-2c7f21bbea7f" providerId="ADAL" clId="{B41FF6A5-8EE3-453F-9467-07EDEFDD4E20}" dt="2026-10-04T22:29:18.093" v="14" actId="27636"/>
        <pc:sldMkLst>
          <pc:docMk/>
          <pc:sldMk cId="0" sldId="270"/>
        </pc:sldMkLst>
        <pc:spChg chg="mod">
          <ac:chgData name="Daniel Cregg" userId="a4417ebc-d1f9-4266-8a6c-2c7f21bbea7f" providerId="ADAL" clId="{B41FF6A5-8EE3-453F-9467-07EDEFDD4E20}" dt="2026-10-04T22:29:18.093" v="14" actId="27636"/>
          <ac:spMkLst>
            <pc:docMk/>
            <pc:sldMk cId="0" sldId="270"/>
            <ac:spMk id="3" creationId="{00000000-0000-0000-0000-000000000000}"/>
          </ac:spMkLst>
        </pc:spChg>
      </pc:sldChg>
      <pc:sldChg chg="modSp mod">
        <pc:chgData name="Daniel Cregg" userId="a4417ebc-d1f9-4266-8a6c-2c7f21bbea7f" providerId="ADAL" clId="{B41FF6A5-8EE3-453F-9467-07EDEFDD4E20}" dt="2026-10-04T22:29:18.272" v="15" actId="27636"/>
        <pc:sldMkLst>
          <pc:docMk/>
          <pc:sldMk cId="0" sldId="272"/>
        </pc:sldMkLst>
        <pc:spChg chg="mod">
          <ac:chgData name="Daniel Cregg" userId="a4417ebc-d1f9-4266-8a6c-2c7f21bbea7f" providerId="ADAL" clId="{B41FF6A5-8EE3-453F-9467-07EDEFDD4E20}" dt="2026-10-04T22:29:18.272" v="15" actId="27636"/>
          <ac:spMkLst>
            <pc:docMk/>
            <pc:sldMk cId="0" sldId="272"/>
            <ac:spMk id="3" creationId="{00000000-0000-0000-0000-000000000000}"/>
          </ac:spMkLst>
        </pc:spChg>
      </pc:sldChg>
      <pc:sldChg chg="modSp mod">
        <pc:chgData name="Daniel Cregg" userId="a4417ebc-d1f9-4266-8a6c-2c7f21bbea7f" providerId="ADAL" clId="{B41FF6A5-8EE3-453F-9467-07EDEFDD4E20}" dt="2026-10-04T22:29:18.387" v="16" actId="27636"/>
        <pc:sldMkLst>
          <pc:docMk/>
          <pc:sldMk cId="0" sldId="273"/>
        </pc:sldMkLst>
        <pc:spChg chg="mod">
          <ac:chgData name="Daniel Cregg" userId="a4417ebc-d1f9-4266-8a6c-2c7f21bbea7f" providerId="ADAL" clId="{B41FF6A5-8EE3-453F-9467-07EDEFDD4E20}" dt="2026-10-04T22:29:18.387" v="16" actId="27636"/>
          <ac:spMkLst>
            <pc:docMk/>
            <pc:sldMk cId="0" sldId="273"/>
            <ac:spMk id="3" creationId="{00000000-0000-0000-0000-000000000000}"/>
          </ac:spMkLst>
        </pc:spChg>
      </pc:sldChg>
      <pc:sldChg chg="modSp mod">
        <pc:chgData name="Daniel Cregg" userId="a4417ebc-d1f9-4266-8a6c-2c7f21bbea7f" providerId="ADAL" clId="{B41FF6A5-8EE3-453F-9467-07EDEFDD4E20}" dt="2026-10-04T22:29:18.665" v="17" actId="27636"/>
        <pc:sldMkLst>
          <pc:docMk/>
          <pc:sldMk cId="0" sldId="274"/>
        </pc:sldMkLst>
        <pc:spChg chg="mod">
          <ac:chgData name="Daniel Cregg" userId="a4417ebc-d1f9-4266-8a6c-2c7f21bbea7f" providerId="ADAL" clId="{B41FF6A5-8EE3-453F-9467-07EDEFDD4E20}" dt="2026-10-04T22:29:18.665" v="17" actId="27636"/>
          <ac:spMkLst>
            <pc:docMk/>
            <pc:sldMk cId="0" sldId="274"/>
            <ac:spMk id="3" creationId="{00000000-0000-0000-0000-000000000000}"/>
          </ac:spMkLst>
        </pc:spChg>
      </pc:sldChg>
      <pc:sldChg chg="modSp mod">
        <pc:chgData name="Daniel Cregg" userId="a4417ebc-d1f9-4266-8a6c-2c7f21bbea7f" providerId="ADAL" clId="{B41FF6A5-8EE3-453F-9467-07EDEFDD4E20}" dt="2026-10-04T22:29:18.934" v="18" actId="27636"/>
        <pc:sldMkLst>
          <pc:docMk/>
          <pc:sldMk cId="0" sldId="277"/>
        </pc:sldMkLst>
        <pc:spChg chg="mod">
          <ac:chgData name="Daniel Cregg" userId="a4417ebc-d1f9-4266-8a6c-2c7f21bbea7f" providerId="ADAL" clId="{B41FF6A5-8EE3-453F-9467-07EDEFDD4E20}" dt="2026-10-04T22:29:18.934" v="18" actId="27636"/>
          <ac:spMkLst>
            <pc:docMk/>
            <pc:sldMk cId="0" sldId="277"/>
            <ac:spMk id="3" creationId="{00000000-0000-0000-0000-000000000000}"/>
          </ac:spMkLst>
        </pc:spChg>
      </pc:sldChg>
      <pc:sldChg chg="modSp mod">
        <pc:chgData name="Daniel Cregg" userId="a4417ebc-d1f9-4266-8a6c-2c7f21bbea7f" providerId="ADAL" clId="{B41FF6A5-8EE3-453F-9467-07EDEFDD4E20}" dt="2026-10-04T22:29:19.205" v="20" actId="27636"/>
        <pc:sldMkLst>
          <pc:docMk/>
          <pc:sldMk cId="0" sldId="278"/>
        </pc:sldMkLst>
        <pc:spChg chg="mod">
          <ac:chgData name="Daniel Cregg" userId="a4417ebc-d1f9-4266-8a6c-2c7f21bbea7f" providerId="ADAL" clId="{B41FF6A5-8EE3-453F-9467-07EDEFDD4E20}" dt="2026-10-04T22:29:19.205" v="20" actId="27636"/>
          <ac:spMkLst>
            <pc:docMk/>
            <pc:sldMk cId="0" sldId="278"/>
            <ac:spMk id="3" creationId="{00000000-0000-0000-0000-000000000000}"/>
          </ac:spMkLst>
        </pc:spChg>
      </pc:sldChg>
      <pc:sldChg chg="modSp mod">
        <pc:chgData name="Daniel Cregg" userId="a4417ebc-d1f9-4266-8a6c-2c7f21bbea7f" providerId="ADAL" clId="{B41FF6A5-8EE3-453F-9467-07EDEFDD4E20}" dt="2026-10-04T22:29:19.489" v="21" actId="27636"/>
        <pc:sldMkLst>
          <pc:docMk/>
          <pc:sldMk cId="0" sldId="280"/>
        </pc:sldMkLst>
        <pc:spChg chg="mod">
          <ac:chgData name="Daniel Cregg" userId="a4417ebc-d1f9-4266-8a6c-2c7f21bbea7f" providerId="ADAL" clId="{B41FF6A5-8EE3-453F-9467-07EDEFDD4E20}" dt="2026-10-04T22:29:19.489" v="21" actId="27636"/>
          <ac:spMkLst>
            <pc:docMk/>
            <pc:sldMk cId="0" sldId="280"/>
            <ac:spMk id="3" creationId="{00000000-0000-0000-0000-000000000000}"/>
          </ac:spMkLst>
        </pc:spChg>
      </pc:sldChg>
      <pc:sldChg chg="modSp mod">
        <pc:chgData name="Daniel Cregg" userId="a4417ebc-d1f9-4266-8a6c-2c7f21bbea7f" providerId="ADAL" clId="{B41FF6A5-8EE3-453F-9467-07EDEFDD4E20}" dt="2026-10-04T22:29:19.737" v="23" actId="27636"/>
        <pc:sldMkLst>
          <pc:docMk/>
          <pc:sldMk cId="0" sldId="281"/>
        </pc:sldMkLst>
        <pc:spChg chg="mod">
          <ac:chgData name="Daniel Cregg" userId="a4417ebc-d1f9-4266-8a6c-2c7f21bbea7f" providerId="ADAL" clId="{B41FF6A5-8EE3-453F-9467-07EDEFDD4E20}" dt="2026-10-04T22:29:19.737" v="22" actId="27636"/>
          <ac:spMkLst>
            <pc:docMk/>
            <pc:sldMk cId="0" sldId="281"/>
            <ac:spMk id="4" creationId="{00000000-0000-0000-0000-000000000000}"/>
          </ac:spMkLst>
        </pc:spChg>
        <pc:spChg chg="mod">
          <ac:chgData name="Daniel Cregg" userId="a4417ebc-d1f9-4266-8a6c-2c7f21bbea7f" providerId="ADAL" clId="{B41FF6A5-8EE3-453F-9467-07EDEFDD4E20}" dt="2026-10-04T22:29:19.737" v="23" actId="27636"/>
          <ac:spMkLst>
            <pc:docMk/>
            <pc:sldMk cId="0" sldId="281"/>
            <ac:spMk id="6" creationId="{00000000-0000-0000-0000-000000000000}"/>
          </ac:spMkLst>
        </pc:spChg>
      </pc:sldChg>
      <pc:sldChg chg="modSp mod">
        <pc:chgData name="Daniel Cregg" userId="a4417ebc-d1f9-4266-8a6c-2c7f21bbea7f" providerId="ADAL" clId="{B41FF6A5-8EE3-453F-9467-07EDEFDD4E20}" dt="2026-10-04T22:29:19.994" v="24" actId="27636"/>
        <pc:sldMkLst>
          <pc:docMk/>
          <pc:sldMk cId="0" sldId="282"/>
        </pc:sldMkLst>
        <pc:spChg chg="mod">
          <ac:chgData name="Daniel Cregg" userId="a4417ebc-d1f9-4266-8a6c-2c7f21bbea7f" providerId="ADAL" clId="{B41FF6A5-8EE3-453F-9467-07EDEFDD4E20}" dt="2026-10-04T22:29:19.994" v="24" actId="27636"/>
          <ac:spMkLst>
            <pc:docMk/>
            <pc:sldMk cId="0" sldId="282"/>
            <ac:spMk id="7" creationId="{00000000-0000-0000-0000-000000000000}"/>
          </ac:spMkLst>
        </pc:spChg>
      </pc:sldChg>
      <pc:sldChg chg="modSp mod">
        <pc:chgData name="Daniel Cregg" userId="a4417ebc-d1f9-4266-8a6c-2c7f21bbea7f" providerId="ADAL" clId="{B41FF6A5-8EE3-453F-9467-07EDEFDD4E20}" dt="2026-10-04T22:29:20.270" v="25" actId="27636"/>
        <pc:sldMkLst>
          <pc:docMk/>
          <pc:sldMk cId="0" sldId="284"/>
        </pc:sldMkLst>
        <pc:spChg chg="mod">
          <ac:chgData name="Daniel Cregg" userId="a4417ebc-d1f9-4266-8a6c-2c7f21bbea7f" providerId="ADAL" clId="{B41FF6A5-8EE3-453F-9467-07EDEFDD4E20}" dt="2026-10-04T22:29:20.270" v="25" actId="27636"/>
          <ac:spMkLst>
            <pc:docMk/>
            <pc:sldMk cId="0" sldId="284"/>
            <ac:spMk id="3" creationId="{00000000-0000-0000-0000-000000000000}"/>
          </ac:spMkLst>
        </pc:spChg>
      </pc:sldChg>
      <pc:sldChg chg="modSp mod">
        <pc:chgData name="Daniel Cregg" userId="a4417ebc-d1f9-4266-8a6c-2c7f21bbea7f" providerId="ADAL" clId="{B41FF6A5-8EE3-453F-9467-07EDEFDD4E20}" dt="2026-10-04T22:29:20.532" v="28" actId="27636"/>
        <pc:sldMkLst>
          <pc:docMk/>
          <pc:sldMk cId="0" sldId="286"/>
        </pc:sldMkLst>
        <pc:spChg chg="mod">
          <ac:chgData name="Daniel Cregg" userId="a4417ebc-d1f9-4266-8a6c-2c7f21bbea7f" providerId="ADAL" clId="{B41FF6A5-8EE3-453F-9467-07EDEFDD4E20}" dt="2026-10-04T22:29:20.530" v="26" actId="27636"/>
          <ac:spMkLst>
            <pc:docMk/>
            <pc:sldMk cId="0" sldId="286"/>
            <ac:spMk id="4" creationId="{00000000-0000-0000-0000-000000000000}"/>
          </ac:spMkLst>
        </pc:spChg>
        <pc:spChg chg="mod">
          <ac:chgData name="Daniel Cregg" userId="a4417ebc-d1f9-4266-8a6c-2c7f21bbea7f" providerId="ADAL" clId="{B41FF6A5-8EE3-453F-9467-07EDEFDD4E20}" dt="2026-10-04T22:29:20.530" v="27" actId="27636"/>
          <ac:spMkLst>
            <pc:docMk/>
            <pc:sldMk cId="0" sldId="286"/>
            <ac:spMk id="6" creationId="{00000000-0000-0000-0000-000000000000}"/>
          </ac:spMkLst>
        </pc:spChg>
        <pc:spChg chg="mod">
          <ac:chgData name="Daniel Cregg" userId="a4417ebc-d1f9-4266-8a6c-2c7f21bbea7f" providerId="ADAL" clId="{B41FF6A5-8EE3-453F-9467-07EDEFDD4E20}" dt="2026-10-04T22:29:20.532" v="28" actId="27636"/>
          <ac:spMkLst>
            <pc:docMk/>
            <pc:sldMk cId="0" sldId="286"/>
            <ac:spMk id="7" creationId="{00000000-0000-0000-0000-000000000000}"/>
          </ac:spMkLst>
        </pc:spChg>
      </pc:sldChg>
      <pc:sldChg chg="modSp mod">
        <pc:chgData name="Daniel Cregg" userId="a4417ebc-d1f9-4266-8a6c-2c7f21bbea7f" providerId="ADAL" clId="{B41FF6A5-8EE3-453F-9467-07EDEFDD4E20}" dt="2026-10-04T22:29:20.775" v="29" actId="27636"/>
        <pc:sldMkLst>
          <pc:docMk/>
          <pc:sldMk cId="0" sldId="287"/>
        </pc:sldMkLst>
        <pc:spChg chg="mod">
          <ac:chgData name="Daniel Cregg" userId="a4417ebc-d1f9-4266-8a6c-2c7f21bbea7f" providerId="ADAL" clId="{B41FF6A5-8EE3-453F-9467-07EDEFDD4E20}" dt="2026-10-04T22:29:20.775" v="29" actId="27636"/>
          <ac:spMkLst>
            <pc:docMk/>
            <pc:sldMk cId="0" sldId="287"/>
            <ac:spMk id="3" creationId="{00000000-0000-0000-0000-000000000000}"/>
          </ac:spMkLst>
        </pc:spChg>
      </pc:sldChg>
      <pc:sldChg chg="modSp mod">
        <pc:chgData name="Daniel Cregg" userId="a4417ebc-d1f9-4266-8a6c-2c7f21bbea7f" providerId="ADAL" clId="{B41FF6A5-8EE3-453F-9467-07EDEFDD4E20}" dt="2026-10-04T22:29:21.051" v="32" actId="27636"/>
        <pc:sldMkLst>
          <pc:docMk/>
          <pc:sldMk cId="0" sldId="297"/>
        </pc:sldMkLst>
        <pc:spChg chg="mod">
          <ac:chgData name="Daniel Cregg" userId="a4417ebc-d1f9-4266-8a6c-2c7f21bbea7f" providerId="ADAL" clId="{B41FF6A5-8EE3-453F-9467-07EDEFDD4E20}" dt="2026-10-04T22:29:21.050" v="31" actId="27636"/>
          <ac:spMkLst>
            <pc:docMk/>
            <pc:sldMk cId="0" sldId="297"/>
            <ac:spMk id="4" creationId="{00000000-0000-0000-0000-000000000000}"/>
          </ac:spMkLst>
        </pc:spChg>
        <pc:spChg chg="mod">
          <ac:chgData name="Daniel Cregg" userId="a4417ebc-d1f9-4266-8a6c-2c7f21bbea7f" providerId="ADAL" clId="{B41FF6A5-8EE3-453F-9467-07EDEFDD4E20}" dt="2026-10-04T22:29:21.051" v="32" actId="27636"/>
          <ac:spMkLst>
            <pc:docMk/>
            <pc:sldMk cId="0" sldId="297"/>
            <ac:spMk id="6" creationId="{00000000-0000-0000-0000-000000000000}"/>
          </ac:spMkLst>
        </pc:spChg>
        <pc:spChg chg="mod">
          <ac:chgData name="Daniel Cregg" userId="a4417ebc-d1f9-4266-8a6c-2c7f21bbea7f" providerId="ADAL" clId="{B41FF6A5-8EE3-453F-9467-07EDEFDD4E20}" dt="2026-10-04T22:29:21.047" v="30" actId="27636"/>
          <ac:spMkLst>
            <pc:docMk/>
            <pc:sldMk cId="0" sldId="297"/>
            <ac:spMk id="7" creationId="{00000000-0000-0000-0000-000000000000}"/>
          </ac:spMkLst>
        </pc:spChg>
      </pc:sldChg>
      <pc:sldChg chg="modSp mod">
        <pc:chgData name="Daniel Cregg" userId="a4417ebc-d1f9-4266-8a6c-2c7f21bbea7f" providerId="ADAL" clId="{B41FF6A5-8EE3-453F-9467-07EDEFDD4E20}" dt="2026-10-04T22:29:21.303" v="34" actId="27636"/>
        <pc:sldMkLst>
          <pc:docMk/>
          <pc:sldMk cId="0" sldId="299"/>
        </pc:sldMkLst>
        <pc:spChg chg="mod">
          <ac:chgData name="Daniel Cregg" userId="a4417ebc-d1f9-4266-8a6c-2c7f21bbea7f" providerId="ADAL" clId="{B41FF6A5-8EE3-453F-9467-07EDEFDD4E20}" dt="2026-10-04T22:29:21.303" v="34" actId="27636"/>
          <ac:spMkLst>
            <pc:docMk/>
            <pc:sldMk cId="0" sldId="299"/>
            <ac:spMk id="4" creationId="{00000000-0000-0000-0000-000000000000}"/>
          </ac:spMkLst>
        </pc:spChg>
        <pc:spChg chg="mod">
          <ac:chgData name="Daniel Cregg" userId="a4417ebc-d1f9-4266-8a6c-2c7f21bbea7f" providerId="ADAL" clId="{B41FF6A5-8EE3-453F-9467-07EDEFDD4E20}" dt="2026-10-04T22:29:21.301" v="33" actId="27636"/>
          <ac:spMkLst>
            <pc:docMk/>
            <pc:sldMk cId="0" sldId="299"/>
            <ac:spMk id="6" creationId="{00000000-0000-0000-0000-000000000000}"/>
          </ac:spMkLst>
        </pc:spChg>
      </pc:sldChg>
      <pc:sldChg chg="modSp mod">
        <pc:chgData name="Daniel Cregg" userId="a4417ebc-d1f9-4266-8a6c-2c7f21bbea7f" providerId="ADAL" clId="{B41FF6A5-8EE3-453F-9467-07EDEFDD4E20}" dt="2026-10-04T22:29:21.479" v="35" actId="27636"/>
        <pc:sldMkLst>
          <pc:docMk/>
          <pc:sldMk cId="0" sldId="300"/>
        </pc:sldMkLst>
        <pc:spChg chg="mod">
          <ac:chgData name="Daniel Cregg" userId="a4417ebc-d1f9-4266-8a6c-2c7f21bbea7f" providerId="ADAL" clId="{B41FF6A5-8EE3-453F-9467-07EDEFDD4E20}" dt="2026-10-04T22:29:21.479" v="35" actId="27636"/>
          <ac:spMkLst>
            <pc:docMk/>
            <pc:sldMk cId="0" sldId="300"/>
            <ac:spMk id="3" creationId="{00000000-0000-0000-0000-000000000000}"/>
          </ac:spMkLst>
        </pc:spChg>
      </pc:sldChg>
      <pc:sldChg chg="modSp mod">
        <pc:chgData name="Daniel Cregg" userId="a4417ebc-d1f9-4266-8a6c-2c7f21bbea7f" providerId="ADAL" clId="{B41FF6A5-8EE3-453F-9467-07EDEFDD4E20}" dt="2026-10-04T22:29:21.576" v="38" actId="27636"/>
        <pc:sldMkLst>
          <pc:docMk/>
          <pc:sldMk cId="0" sldId="301"/>
        </pc:sldMkLst>
        <pc:spChg chg="mod">
          <ac:chgData name="Daniel Cregg" userId="a4417ebc-d1f9-4266-8a6c-2c7f21bbea7f" providerId="ADAL" clId="{B41FF6A5-8EE3-453F-9467-07EDEFDD4E20}" dt="2026-10-04T22:29:21.574" v="37" actId="27636"/>
          <ac:spMkLst>
            <pc:docMk/>
            <pc:sldMk cId="0" sldId="301"/>
            <ac:spMk id="4" creationId="{00000000-0000-0000-0000-000000000000}"/>
          </ac:spMkLst>
        </pc:spChg>
        <pc:spChg chg="mod">
          <ac:chgData name="Daniel Cregg" userId="a4417ebc-d1f9-4266-8a6c-2c7f21bbea7f" providerId="ADAL" clId="{B41FF6A5-8EE3-453F-9467-07EDEFDD4E20}" dt="2026-10-04T22:29:21.576" v="38" actId="27636"/>
          <ac:spMkLst>
            <pc:docMk/>
            <pc:sldMk cId="0" sldId="301"/>
            <ac:spMk id="6" creationId="{00000000-0000-0000-0000-000000000000}"/>
          </ac:spMkLst>
        </pc:spChg>
        <pc:spChg chg="mod">
          <ac:chgData name="Daniel Cregg" userId="a4417ebc-d1f9-4266-8a6c-2c7f21bbea7f" providerId="ADAL" clId="{B41FF6A5-8EE3-453F-9467-07EDEFDD4E20}" dt="2026-10-04T22:29:21.570" v="36" actId="27636"/>
          <ac:spMkLst>
            <pc:docMk/>
            <pc:sldMk cId="0" sldId="301"/>
            <ac:spMk id="7" creationId="{00000000-0000-0000-0000-000000000000}"/>
          </ac:spMkLst>
        </pc:spChg>
      </pc:sldChg>
      <pc:sldChg chg="modSp mod">
        <pc:chgData name="Daniel Cregg" userId="a4417ebc-d1f9-4266-8a6c-2c7f21bbea7f" providerId="ADAL" clId="{B41FF6A5-8EE3-453F-9467-07EDEFDD4E20}" dt="2026-10-04T22:29:21.839" v="39" actId="27636"/>
        <pc:sldMkLst>
          <pc:docMk/>
          <pc:sldMk cId="0" sldId="302"/>
        </pc:sldMkLst>
        <pc:spChg chg="mod">
          <ac:chgData name="Daniel Cregg" userId="a4417ebc-d1f9-4266-8a6c-2c7f21bbea7f" providerId="ADAL" clId="{B41FF6A5-8EE3-453F-9467-07EDEFDD4E20}" dt="2026-10-04T22:29:21.839" v="39" actId="27636"/>
          <ac:spMkLst>
            <pc:docMk/>
            <pc:sldMk cId="0" sldId="302"/>
            <ac:spMk id="3" creationId="{00000000-0000-0000-0000-000000000000}"/>
          </ac:spMkLst>
        </pc:spChg>
      </pc:sldChg>
      <pc:sldChg chg="modSp mod">
        <pc:chgData name="Daniel Cregg" userId="a4417ebc-d1f9-4266-8a6c-2c7f21bbea7f" providerId="ADAL" clId="{B41FF6A5-8EE3-453F-9467-07EDEFDD4E20}" dt="2026-10-04T22:29:22.012" v="41" actId="27636"/>
        <pc:sldMkLst>
          <pc:docMk/>
          <pc:sldMk cId="0" sldId="305"/>
        </pc:sldMkLst>
        <pc:spChg chg="mod">
          <ac:chgData name="Daniel Cregg" userId="a4417ebc-d1f9-4266-8a6c-2c7f21bbea7f" providerId="ADAL" clId="{B41FF6A5-8EE3-453F-9467-07EDEFDD4E20}" dt="2026-10-04T22:29:22.009" v="40" actId="27636"/>
          <ac:spMkLst>
            <pc:docMk/>
            <pc:sldMk cId="0" sldId="305"/>
            <ac:spMk id="3" creationId="{00000000-0000-0000-0000-000000000000}"/>
          </ac:spMkLst>
        </pc:spChg>
        <pc:spChg chg="mod">
          <ac:chgData name="Daniel Cregg" userId="a4417ebc-d1f9-4266-8a6c-2c7f21bbea7f" providerId="ADAL" clId="{B41FF6A5-8EE3-453F-9467-07EDEFDD4E20}" dt="2026-10-04T22:29:22.012" v="41" actId="27636"/>
          <ac:spMkLst>
            <pc:docMk/>
            <pc:sldMk cId="0" sldId="305"/>
            <ac:spMk id="5" creationId="{00000000-0000-0000-0000-000000000000}"/>
          </ac:spMkLst>
        </pc:spChg>
      </pc:sldChg>
      <pc:sldChg chg="modSp mod">
        <pc:chgData name="Daniel Cregg" userId="a4417ebc-d1f9-4266-8a6c-2c7f21bbea7f" providerId="ADAL" clId="{B41FF6A5-8EE3-453F-9467-07EDEFDD4E20}" dt="2026-10-04T22:29:22.120" v="42" actId="27636"/>
        <pc:sldMkLst>
          <pc:docMk/>
          <pc:sldMk cId="0" sldId="306"/>
        </pc:sldMkLst>
        <pc:spChg chg="mod">
          <ac:chgData name="Daniel Cregg" userId="a4417ebc-d1f9-4266-8a6c-2c7f21bbea7f" providerId="ADAL" clId="{B41FF6A5-8EE3-453F-9467-07EDEFDD4E20}" dt="2026-10-04T22:29:22.120" v="42" actId="27636"/>
          <ac:spMkLst>
            <pc:docMk/>
            <pc:sldMk cId="0" sldId="306"/>
            <ac:spMk id="3" creationId="{00000000-0000-0000-0000-000000000000}"/>
          </ac:spMkLst>
        </pc:spChg>
      </pc:sldChg>
      <pc:sldChg chg="modSp mod">
        <pc:chgData name="Daniel Cregg" userId="a4417ebc-d1f9-4266-8a6c-2c7f21bbea7f" providerId="ADAL" clId="{B41FF6A5-8EE3-453F-9467-07EDEFDD4E20}" dt="2026-10-04T22:29:22.795" v="44" actId="27636"/>
        <pc:sldMkLst>
          <pc:docMk/>
          <pc:sldMk cId="0" sldId="307"/>
        </pc:sldMkLst>
        <pc:spChg chg="mod">
          <ac:chgData name="Daniel Cregg" userId="a4417ebc-d1f9-4266-8a6c-2c7f21bbea7f" providerId="ADAL" clId="{B41FF6A5-8EE3-453F-9467-07EDEFDD4E20}" dt="2026-10-04T22:29:22.795" v="44" actId="27636"/>
          <ac:spMkLst>
            <pc:docMk/>
            <pc:sldMk cId="0" sldId="307"/>
            <ac:spMk id="4" creationId="{00000000-0000-0000-0000-000000000000}"/>
          </ac:spMkLst>
        </pc:spChg>
        <pc:spChg chg="mod">
          <ac:chgData name="Daniel Cregg" userId="a4417ebc-d1f9-4266-8a6c-2c7f21bbea7f" providerId="ADAL" clId="{B41FF6A5-8EE3-453F-9467-07EDEFDD4E20}" dt="2026-10-04T22:29:22.792" v="43" actId="27636"/>
          <ac:spMkLst>
            <pc:docMk/>
            <pc:sldMk cId="0" sldId="307"/>
            <ac:spMk id="6" creationId="{00000000-0000-0000-0000-000000000000}"/>
          </ac:spMkLst>
        </pc:spChg>
      </pc:sldChg>
      <pc:sldChg chg="modSp mod">
        <pc:chgData name="Daniel Cregg" userId="a4417ebc-d1f9-4266-8a6c-2c7f21bbea7f" providerId="ADAL" clId="{B41FF6A5-8EE3-453F-9467-07EDEFDD4E20}" dt="2026-10-04T22:29:23.206" v="45" actId="27636"/>
        <pc:sldMkLst>
          <pc:docMk/>
          <pc:sldMk cId="0" sldId="308"/>
        </pc:sldMkLst>
        <pc:spChg chg="mod">
          <ac:chgData name="Daniel Cregg" userId="a4417ebc-d1f9-4266-8a6c-2c7f21bbea7f" providerId="ADAL" clId="{B41FF6A5-8EE3-453F-9467-07EDEFDD4E20}" dt="2026-10-04T22:29:23.206" v="45" actId="27636"/>
          <ac:spMkLst>
            <pc:docMk/>
            <pc:sldMk cId="0" sldId="308"/>
            <ac:spMk id="3" creationId="{00000000-0000-0000-0000-000000000000}"/>
          </ac:spMkLst>
        </pc:spChg>
      </pc:sldChg>
    </pc:docChg>
  </pc:docChgLst>
</pc:chgInfo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7BD74-770C-8E8F-E120-C0DE2E13EF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DAC0F4-2938-282E-489F-77402428C9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2B8DC-D59B-3CB1-7CA1-936556090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CEE2-6E65-48D0-90B9-EB2BBC28F974}" type="datetimeFigureOut">
              <a:rPr lang="en-IE" smtClean="0"/>
              <a:t>04/10/2026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9F888-14BD-2F90-BD7E-9B96301E6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29C89B-5792-D408-B5D7-F1FE91936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51342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D2E88-8DF5-9050-4762-1E3140925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98EFA-6AA9-D2C5-6D83-ED1E8A328F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591C13-F453-A3C2-1AA9-D00F55A9F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CEE2-6E65-48D0-90B9-EB2BBC28F974}" type="datetimeFigureOut">
              <a:rPr lang="en-IE" smtClean="0"/>
              <a:t>04/10/2026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FC658-79A7-5747-9C33-C2295EFD7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BFBD6-2FBF-5F8A-CBFC-2CFD102E6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587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8BCA1-CB3C-FDDF-3E28-06A065D8A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9F3B9-0D4D-E076-0DBE-3642292C2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99059F-F7C4-C55C-D4D0-F0D585638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CEE2-6E65-48D0-90B9-EB2BBC28F974}" type="datetimeFigureOut">
              <a:rPr lang="en-IE" smtClean="0"/>
              <a:t>04/10/2026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186AEC-2A64-8411-77E9-0323B1094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192C13-0DF6-4A46-30C3-206E6469B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74722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5AB97-4BB3-1976-0902-80A67B194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84BF3-1653-41E6-3AE7-B43DD3246C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ECF0F9-07C7-DCEA-4A52-78BF208D4E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03F3CD-33A2-58EF-A2B6-3155CB6D3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CEE2-6E65-48D0-90B9-EB2BBC28F974}" type="datetimeFigureOut">
              <a:rPr lang="en-IE" smtClean="0"/>
              <a:t>04/10/2026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926457-C0F5-519F-7288-3F8FD225B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582587-58E4-EF2B-A838-5DD81E60F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20798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DB3A6-D6B7-5203-01F9-01895E998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F37BF-7B7F-74EF-EE3C-D695E8485C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BDB3D4-1BB1-AF7E-40C5-64E778F92D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3BC921-9555-E241-1465-804CD7B0C4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4580C0-6CF6-945C-1504-239F7AB008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50DBC6-A34D-EB10-028C-65FE2724E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CEE2-6E65-48D0-90B9-EB2BBC28F974}" type="datetimeFigureOut">
              <a:rPr lang="en-IE" smtClean="0"/>
              <a:t>04/10/2026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95949E-8297-7E4B-08A6-7F5D22199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A64FB8-37AF-F828-B8E5-B144B6556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21479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08704-DFDE-CE6F-A7DC-89FF3376A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C5D5D3-32A2-D568-3BBB-361355CF8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CEE2-6E65-48D0-90B9-EB2BBC28F974}" type="datetimeFigureOut">
              <a:rPr lang="en-IE" smtClean="0"/>
              <a:t>04/10/2026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36C9D4-D9FA-B627-5883-F92881543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B348EB-A39A-6E2D-2E70-97CBEE316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42164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58CF1C-7600-7AA7-28DA-A94FBDCD7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CEE2-6E65-48D0-90B9-EB2BBC28F974}" type="datetimeFigureOut">
              <a:rPr lang="en-IE" smtClean="0"/>
              <a:t>04/10/2026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F5CE0B-3FAC-4C1F-1590-8702CD5C5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5BD2B3-77D9-BED2-0A4F-1F2221017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47684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4A86B-219A-38F9-6AC4-EBBAD9BF8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39B15-F543-73EC-F19E-853DC0915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8B2DEC-A277-86D0-2C7A-B6DDA33D8F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CD90A1-4C2E-09C1-EE3F-56FC94765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CEE2-6E65-48D0-90B9-EB2BBC28F974}" type="datetimeFigureOut">
              <a:rPr lang="en-IE" smtClean="0"/>
              <a:t>04/10/2026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39F80E-2234-2450-2348-F356744BC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3B14E8-421E-7389-B35E-E446D122D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14599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72AEB-9ABC-699D-8ED1-24DB3B7DD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8D49E0-4992-3F72-A0C2-BEC20CEE0E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DAA23C-76DC-DCB8-6D0D-CBCB6771FD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DE669A-F5FE-5956-03E8-88DAB4E2A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CEE2-6E65-48D0-90B9-EB2BBC28F974}" type="datetimeFigureOut">
              <a:rPr lang="en-IE" smtClean="0"/>
              <a:t>04/10/2026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759012-7CE0-2E93-D1A5-7734A5FD3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AE601F-C9CF-B0D3-A549-4C3DDAD54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27075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F9877-091A-2D55-1883-9FD7515D8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BE438E-D914-88C4-220B-7086E7CD36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76220-DDB0-FE7C-3FC8-DD8985BEC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CEE2-6E65-48D0-90B9-EB2BBC28F974}" type="datetimeFigureOut">
              <a:rPr lang="en-IE" smtClean="0"/>
              <a:t>04/10/2026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9C4C0-8988-D40C-2EEE-9174B6BE2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EFCD6A-DA8E-B88C-FDE6-C5CE52369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96826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C765AD-C417-976E-FAE2-D175648ACA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1CBEEC-E0B4-1E7E-5168-CA337DF4BC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97D147-C52B-1381-F244-C71575916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CEE2-6E65-48D0-90B9-EB2BBC28F974}" type="datetimeFigureOut">
              <a:rPr lang="en-IE" smtClean="0"/>
              <a:t>04/10/2026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108D3-012B-6D6A-0D5B-59B77E221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E96939-C830-124A-BFEE-6DCBE91F0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3407950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3CD8D4-F5C3-0B73-F650-0212DED17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54274A-DC38-0EF2-2A2F-B9C1ED2F24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4D09B4-CDB1-3BA3-3E9E-247C5C7981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A5CEE2-6E65-48D0-90B9-EB2BBC28F974}" type="datetimeFigureOut">
              <a:rPr lang="en-IE" smtClean="0"/>
              <a:t>04/10/2026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95F35-2780-7753-AC5E-CE5B046134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851B3B-DF87-9B31-6232-5C1188F2AF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71947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t>RAG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Retrieval-Augmented Generation: answering from documents the model has never seen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What is RAG?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b="1" dirty="0"/>
              <a:t>RAG: look it up first, then answer from what you found.</a:t>
            </a:r>
          </a:p>
          <a:p>
            <a:r>
              <a:rPr b="1" dirty="0"/>
              <a:t>Retrieval</a:t>
            </a:r>
            <a:r>
              <a:rPr dirty="0"/>
              <a:t>: search a knowledge source for the passages relevant to the question</a:t>
            </a:r>
          </a:p>
          <a:p>
            <a:r>
              <a:rPr b="1" dirty="0"/>
              <a:t>Augmented</a:t>
            </a:r>
            <a:r>
              <a:rPr dirty="0"/>
              <a:t>: add those passages to the prompt, beside the question</a:t>
            </a:r>
          </a:p>
          <a:p>
            <a:r>
              <a:rPr b="1" dirty="0"/>
              <a:t>Generation</a:t>
            </a:r>
            <a:r>
              <a:rPr dirty="0"/>
              <a:t>: the model writes its answer from what it was just given</a:t>
            </a:r>
          </a:p>
          <a:p>
            <a:r>
              <a:rPr dirty="0"/>
              <a:t>Named in a 2020 research paper. Its lead author, later: </a:t>
            </a:r>
            <a:endParaRPr lang="en-US" dirty="0"/>
          </a:p>
          <a:p>
            <a:pPr marL="0" indent="0" algn="ctr">
              <a:buNone/>
            </a:pPr>
            <a:r>
              <a:rPr i="1" dirty="0"/>
              <a:t>"We definitely would have put more thought into the name"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Two chatbots, two invented policies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Air Canada, 2024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135948"/>
          </a:xfrm>
        </p:spPr>
        <p:txBody>
          <a:bodyPr>
            <a:normAutofit fontScale="92500" lnSpcReduction="20000"/>
          </a:bodyPr>
          <a:lstStyle/>
          <a:p>
            <a:r>
              <a:t>Its website chatbot told a grieving passenger that a bereavement fare could be claimed after flying</a:t>
            </a:r>
          </a:p>
          <a:p>
            <a:r>
              <a:t>The airline's own policy said the opposite</a:t>
            </a:r>
          </a:p>
          <a:p>
            <a:r>
              <a:t>In effect, Air Canada argued its chatbot was "a separate legal entity". The tribunal called that "remarkable" and made it pay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Cursor, 2025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135948"/>
          </a:xfrm>
        </p:spPr>
        <p:txBody>
          <a:bodyPr>
            <a:normAutofit fontScale="92500" lnSpcReduction="20000"/>
          </a:bodyPr>
          <a:lstStyle/>
          <a:p>
            <a:r>
              <a:t>Users kept being logged out when they switched computers</a:t>
            </a:r>
          </a:p>
          <a:p>
            <a:r>
              <a:t>The support bot, "Sam", explained a one-device policy: "a core security feature"</a:t>
            </a:r>
          </a:p>
          <a:p>
            <a:r>
              <a:t>There was no such policy; it was a bug. Users cancelled, and a co-founder apologised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839788" y="5823903"/>
            <a:ext cx="10515600" cy="365760"/>
          </a:xfrm>
          <a:prstGeom prst="rect">
            <a:avLst/>
          </a:prstGeom>
          <a:noFill/>
        </p:spPr>
        <p:txBody>
          <a:bodyPr wrap="square">
            <a:normAutofit fontScale="70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/>
              <a:t>How do you make a model answer from your documents, not from its imagination?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Agenda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Part 1: How RAG works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 fontScale="92500" lnSpcReduction="10000"/>
          </a:bodyPr>
          <a:lstStyle/>
          <a:p>
            <a:r>
              <a:t>Why models need it; web RAG and private RAG</a:t>
            </a:r>
          </a:p>
          <a:p>
            <a:r>
              <a:t>The pipeline: load, chunk, embed, store, search, generate</a:t>
            </a:r>
          </a:p>
          <a:p>
            <a:r>
              <a:t>Grounding and citations</a:t>
            </a:r>
          </a:p>
          <a:p>
            <a:r>
              <a:t>What RAG fixes, and what it costs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Part 2: RAG in 2026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 fontScale="92500" lnSpcReduction="10000"/>
          </a:bodyPr>
          <a:lstStyle/>
          <a:p>
            <a:r>
              <a:t>Million-token context windows: when to skip RAG</a:t>
            </a:r>
          </a:p>
          <a:p>
            <a:r>
              <a:t>When retrieval goes wrong</a:t>
            </a:r>
          </a:p>
          <a:p>
            <a:r>
              <a:t>Better retrieval: hybrid, rerank, graph, agentic</a:t>
            </a:r>
          </a:p>
          <a:p>
            <a:r>
              <a:t>How coding assistants find your code</a:t>
            </a:r>
          </a:p>
          <a:p>
            <a:r>
              <a:t>Try it now: ground an answer by hand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Part 1: How RAG works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From a pile of documents to a grounded answer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Why a model needs RAG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t>Its knowledge stops at its training cutoff</a:t>
            </a:r>
          </a:p>
          <a:p>
            <a:r>
              <a:t>It has never seen your documents: your code, your wiki, your contracts</a:t>
            </a:r>
          </a:p>
          <a:p>
            <a:r>
              <a:t>Asked anyway, it writes the most plausible answer, which may be invented</a:t>
            </a:r>
          </a:p>
          <a:p>
            <a:r>
              <a:t>Retraining to add facts is slow and costly, and out of date by the next change</a:t>
            </a:r>
          </a:p>
          <a:p>
            <a:r>
              <a:rPr b="1"/>
              <a:t>So don't teach the model your documents: find the relevant piece and put it in the prompt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Two kinds of RAG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Web RAG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108516"/>
          </a:xfrm>
        </p:spPr>
        <p:txBody>
          <a:bodyPr>
            <a:normAutofit fontScale="85000" lnSpcReduction="10000"/>
          </a:bodyPr>
          <a:lstStyle/>
          <a:p>
            <a:r>
              <a:t>Retrieves from search engines and public websites, live</a:t>
            </a:r>
          </a:p>
          <a:p>
            <a:r>
              <a:t>Broad and current; you don't control the sources</a:t>
            </a:r>
          </a:p>
          <a:p>
            <a:r>
              <a:t>The search engine does the retrieving</a:t>
            </a:r>
          </a:p>
          <a:p>
            <a:r>
              <a:t>Perplexity, ChatGPT search, Google's AI Overviews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Private RAG ("traditional RAG")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108516"/>
          </a:xfrm>
        </p:spPr>
        <p:txBody>
          <a:bodyPr>
            <a:normAutofit fontScale="85000" lnSpcReduction="10000"/>
          </a:bodyPr>
          <a:lstStyle/>
          <a:p>
            <a:r>
              <a:t>Retrieves from your own documents: wikis, PDFs, tickets, code</a:t>
            </a:r>
          </a:p>
          <a:p>
            <a:r>
              <a:t>Narrow and controlled: only what you put in</a:t>
            </a:r>
          </a:p>
          <a:p>
            <a:r>
              <a:t>Usually a vector database you build and maintain</a:t>
            </a:r>
          </a:p>
          <a:p>
            <a:r>
              <a:t>NotebookLM, company help bots, Claude and ChatGPT Projects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839788" y="5796471"/>
            <a:ext cx="10515600" cy="393192"/>
          </a:xfrm>
          <a:prstGeom prst="rect">
            <a:avLst/>
          </a:prstGeom>
          <a:noFill/>
        </p:spPr>
        <p:txBody>
          <a:bodyPr wrap="square">
            <a:normAutofit fontScale="77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Same recipe either way: fetch first, then answer from what was fetched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  <p:bldP spid="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The workflow, phase 1: indexing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595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t>Done once, ahead of time, and again whenever the documents change:</a:t>
            </a:r>
          </a:p>
        </p:txBody>
      </p:sp>
      <p:grpSp>
        <p:nvGrpSpPr>
          <p:cNvPr id="4" name="Flow diagram"/>
          <p:cNvGrpSpPr/>
          <p:nvPr/>
        </p:nvGrpSpPr>
        <p:grpSpPr>
          <a:xfrm>
            <a:off x="0" y="0"/>
            <a:ext cx="11262360" cy="3983609"/>
            <a:chOff x="0" y="0"/>
            <a:chExt cx="11262360" cy="3983609"/>
          </a:xfrm>
        </p:grpSpPr>
        <p:sp>
          <p:nvSpPr>
            <p:cNvPr id="5" name="Step 1"/>
            <p:cNvSpPr/>
            <p:nvPr/>
          </p:nvSpPr>
          <p:spPr>
            <a:xfrm>
              <a:off x="929640" y="2868041"/>
              <a:ext cx="2274570" cy="1115568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/>
              <a:r>
                <a:rPr sz="1400" b="1">
                  <a:solidFill>
                    <a:schemeClr val="accent1"/>
                  </a:solidFill>
                </a:rPr>
                <a:t>01</a:t>
              </a:r>
            </a:p>
            <a:p>
              <a:pPr algn="l"/>
              <a:r>
                <a:rPr sz="2000">
                  <a:solidFill>
                    <a:schemeClr val="tx1"/>
                  </a:solidFill>
                </a:rPr>
                <a:t>Load the documents</a:t>
              </a:r>
            </a:p>
          </p:txBody>
        </p:sp>
        <p:sp>
          <p:nvSpPr>
            <p:cNvPr id="6" name="Step 2"/>
            <p:cNvSpPr/>
            <p:nvPr/>
          </p:nvSpPr>
          <p:spPr>
            <a:xfrm>
              <a:off x="3615690" y="2868041"/>
              <a:ext cx="2274570" cy="1115568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/>
              <a:r>
                <a:rPr sz="1400" b="1">
                  <a:solidFill>
                    <a:schemeClr val="accent1"/>
                  </a:solidFill>
                </a:rPr>
                <a:t>02</a:t>
              </a:r>
            </a:p>
            <a:p>
              <a:pPr algn="l"/>
              <a:r>
                <a:rPr sz="2000">
                  <a:solidFill>
                    <a:schemeClr val="tx1"/>
                  </a:solidFill>
                </a:rPr>
                <a:t>Split into chunks</a:t>
              </a:r>
            </a:p>
          </p:txBody>
        </p:sp>
        <p:sp>
          <p:nvSpPr>
            <p:cNvPr id="7" name="Step 3"/>
            <p:cNvSpPr/>
            <p:nvPr/>
          </p:nvSpPr>
          <p:spPr>
            <a:xfrm>
              <a:off x="6301740" y="2868041"/>
              <a:ext cx="2274570" cy="1115568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/>
              <a:r>
                <a:rPr sz="1400" b="1">
                  <a:solidFill>
                    <a:schemeClr val="accent1"/>
                  </a:solidFill>
                </a:rPr>
                <a:t>03</a:t>
              </a:r>
            </a:p>
            <a:p>
              <a:pPr algn="l"/>
              <a:r>
                <a:rPr sz="2000">
                  <a:solidFill>
                    <a:schemeClr val="tx1"/>
                  </a:solidFill>
                </a:rPr>
                <a:t>Embed each chunk</a:t>
              </a:r>
            </a:p>
          </p:txBody>
        </p:sp>
        <p:sp>
          <p:nvSpPr>
            <p:cNvPr id="8" name="Step 4"/>
            <p:cNvSpPr/>
            <p:nvPr/>
          </p:nvSpPr>
          <p:spPr>
            <a:xfrm>
              <a:off x="8987790" y="2868041"/>
              <a:ext cx="2274570" cy="1115568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/>
              <a:r>
                <a:rPr sz="1400" b="1">
                  <a:solidFill>
                    <a:schemeClr val="accent1"/>
                  </a:solidFill>
                </a:rPr>
                <a:t>04</a:t>
              </a:r>
            </a:p>
            <a:p>
              <a:pPr algn="l"/>
              <a:r>
                <a:rPr sz="2000">
                  <a:solidFill>
                    <a:schemeClr val="tx1"/>
                  </a:solidFill>
                </a:rPr>
                <a:t>Store in a vector database</a:t>
              </a:r>
            </a:p>
          </p:txBody>
        </p:sp>
        <p:cxnSp>
          <p:nvCxnSpPr>
            <p:cNvPr id="9" name="Connector 8"/>
            <p:cNvCxnSpPr>
              <a:stCxn id="5" idx="3"/>
              <a:endCxn id="6" idx="1"/>
            </p:cNvCxnSpPr>
            <p:nvPr/>
          </p:nvCxnSpPr>
          <p:spPr>
            <a:xfrm flipV="1">
              <a:off x="3204210" y="3425825"/>
              <a:ext cx="411480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or 9"/>
            <p:cNvCxnSpPr>
              <a:stCxn id="6" idx="3"/>
              <a:endCxn id="7" idx="1"/>
            </p:cNvCxnSpPr>
            <p:nvPr/>
          </p:nvCxnSpPr>
          <p:spPr>
            <a:xfrm flipV="1">
              <a:off x="5890260" y="3425825"/>
              <a:ext cx="411480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or 10"/>
            <p:cNvCxnSpPr>
              <a:stCxn id="7" idx="3"/>
              <a:endCxn id="8" idx="1"/>
            </p:cNvCxnSpPr>
            <p:nvPr/>
          </p:nvCxnSpPr>
          <p:spPr>
            <a:xfrm flipV="1">
              <a:off x="8576310" y="3425825"/>
              <a:ext cx="411480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 12"/>
          <p:cNvSpPr txBox="1"/>
          <p:nvPr/>
        </p:nvSpPr>
        <p:spPr>
          <a:xfrm>
            <a:off x="838200" y="4166489"/>
            <a:ext cx="10515600" cy="2010474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The result is a searchable index: every chunk's vector, its text and where it came from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The workflow, phase 2: query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54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t>Done for every question a user asks:</a:t>
            </a:r>
          </a:p>
        </p:txBody>
      </p:sp>
      <p:grpSp>
        <p:nvGrpSpPr>
          <p:cNvPr id="4" name="Flow diagram"/>
          <p:cNvGrpSpPr/>
          <p:nvPr/>
        </p:nvGrpSpPr>
        <p:grpSpPr>
          <a:xfrm>
            <a:off x="0" y="0"/>
            <a:ext cx="11262360" cy="3599561"/>
            <a:chOff x="0" y="0"/>
            <a:chExt cx="11262360" cy="3599561"/>
          </a:xfrm>
        </p:grpSpPr>
        <p:sp>
          <p:nvSpPr>
            <p:cNvPr id="5" name="Step 1"/>
            <p:cNvSpPr/>
            <p:nvPr/>
          </p:nvSpPr>
          <p:spPr>
            <a:xfrm>
              <a:off x="929640" y="2483993"/>
              <a:ext cx="2274570" cy="1115568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/>
              <a:r>
                <a:rPr sz="1400" b="1">
                  <a:solidFill>
                    <a:schemeClr val="accent1"/>
                  </a:solidFill>
                </a:rPr>
                <a:t>01</a:t>
              </a:r>
            </a:p>
            <a:p>
              <a:pPr algn="l"/>
              <a:r>
                <a:rPr sz="2000">
                  <a:solidFill>
                    <a:schemeClr val="tx1"/>
                  </a:solidFill>
                </a:rPr>
                <a:t>Embed the question</a:t>
              </a:r>
            </a:p>
          </p:txBody>
        </p:sp>
        <p:sp>
          <p:nvSpPr>
            <p:cNvPr id="6" name="Step 2"/>
            <p:cNvSpPr/>
            <p:nvPr/>
          </p:nvSpPr>
          <p:spPr>
            <a:xfrm>
              <a:off x="3615690" y="2483993"/>
              <a:ext cx="2274570" cy="1115568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/>
              <a:r>
                <a:rPr sz="1400" b="1">
                  <a:solidFill>
                    <a:schemeClr val="accent1"/>
                  </a:solidFill>
                </a:rPr>
                <a:t>02</a:t>
              </a:r>
            </a:p>
            <a:p>
              <a:pPr algn="l"/>
              <a:r>
                <a:rPr sz="2000">
                  <a:solidFill>
                    <a:schemeClr val="tx1"/>
                  </a:solidFill>
                </a:rPr>
                <a:t>Find the nearest chunks</a:t>
              </a:r>
            </a:p>
          </p:txBody>
        </p:sp>
        <p:sp>
          <p:nvSpPr>
            <p:cNvPr id="7" name="Step 3"/>
            <p:cNvSpPr/>
            <p:nvPr/>
          </p:nvSpPr>
          <p:spPr>
            <a:xfrm>
              <a:off x="6301740" y="2483993"/>
              <a:ext cx="2274570" cy="1115568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/>
              <a:r>
                <a:rPr sz="1400" b="1">
                  <a:solidFill>
                    <a:schemeClr val="accent1"/>
                  </a:solidFill>
                </a:rPr>
                <a:t>03</a:t>
              </a:r>
            </a:p>
            <a:p>
              <a:pPr algn="l"/>
              <a:r>
                <a:rPr sz="2000">
                  <a:solidFill>
                    <a:schemeClr val="tx1"/>
                  </a:solidFill>
                </a:rPr>
                <a:t>Add them to the prompt</a:t>
              </a:r>
            </a:p>
          </p:txBody>
        </p:sp>
        <p:sp>
          <p:nvSpPr>
            <p:cNvPr id="8" name="Step 4"/>
            <p:cNvSpPr/>
            <p:nvPr/>
          </p:nvSpPr>
          <p:spPr>
            <a:xfrm>
              <a:off x="8987790" y="2483993"/>
              <a:ext cx="2274570" cy="1115568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/>
              <a:r>
                <a:rPr sz="1400" b="1">
                  <a:solidFill>
                    <a:schemeClr val="accent1"/>
                  </a:solidFill>
                </a:rPr>
                <a:t>04</a:t>
              </a:r>
            </a:p>
            <a:p>
              <a:pPr algn="l"/>
              <a:r>
                <a:rPr sz="2000">
                  <a:solidFill>
                    <a:schemeClr val="tx1"/>
                  </a:solidFill>
                </a:rPr>
                <a:t>Generate the answer</a:t>
              </a:r>
            </a:p>
          </p:txBody>
        </p:sp>
        <p:cxnSp>
          <p:nvCxnSpPr>
            <p:cNvPr id="9" name="Connector 8"/>
            <p:cNvCxnSpPr>
              <a:stCxn id="5" idx="3"/>
              <a:endCxn id="6" idx="1"/>
            </p:cNvCxnSpPr>
            <p:nvPr/>
          </p:nvCxnSpPr>
          <p:spPr>
            <a:xfrm flipV="1">
              <a:off x="3204210" y="3041777"/>
              <a:ext cx="411480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or 9"/>
            <p:cNvCxnSpPr>
              <a:stCxn id="6" idx="3"/>
              <a:endCxn id="7" idx="1"/>
            </p:cNvCxnSpPr>
            <p:nvPr/>
          </p:nvCxnSpPr>
          <p:spPr>
            <a:xfrm flipV="1">
              <a:off x="5890260" y="3041777"/>
              <a:ext cx="411480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or 10"/>
            <p:cNvCxnSpPr>
              <a:stCxn id="7" idx="3"/>
              <a:endCxn id="8" idx="1"/>
            </p:cNvCxnSpPr>
            <p:nvPr/>
          </p:nvCxnSpPr>
          <p:spPr>
            <a:xfrm flipV="1">
              <a:off x="8576310" y="3041777"/>
              <a:ext cx="411480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 12"/>
          <p:cNvSpPr txBox="1"/>
          <p:nvPr/>
        </p:nvSpPr>
        <p:spPr>
          <a:xfrm>
            <a:off x="838200" y="3782441"/>
            <a:ext cx="10515600" cy="2394522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Only the last step uses the language model. Everything before it is search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Step 1: Load the documents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t>Sources: PDFs, Word files, web pages, wikis, code, database rows</a:t>
            </a:r>
          </a:p>
          <a:p>
            <a:r>
              <a:t>Extract plain text: pypdf, pdfplumber, BeautifulSoup, docx2txt</a:t>
            </a:r>
          </a:p>
          <a:p>
            <a:r>
              <a:t>Clean it: headers, footers, page numbers, mangled tables</a:t>
            </a:r>
          </a:p>
          <a:p>
            <a:r>
              <a:t>Record where every piece came from (file, page, section): citations need it later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Step 2: Chunk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t>Split each document into pieces of a few hundred words</a:t>
            </a:r>
          </a:p>
          <a:p>
            <a:r>
              <a:t>Why: an embedding sums up a whole piece of text, so one topic per piece keeps it sharp</a:t>
            </a:r>
          </a:p>
          <a:p>
            <a:r>
              <a:t>Small pieces also mean several fit in one prompt</a:t>
            </a:r>
          </a:p>
          <a:p>
            <a:r>
              <a:t>Overlap: neighbouring chunks share a few sentences, so a fact on a boundary survives whole</a:t>
            </a:r>
          </a:p>
          <a:p>
            <a:r>
              <a:t>Strategies: fixed size, by sentence, by paragraph or heading, by topic shift, by function for code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Overlap, drawn</a:t>
            </a:r>
          </a:p>
        </p:txBody>
      </p:sp>
      <p:grpSp>
        <p:nvGrpSpPr>
          <p:cNvPr id="4" name="Flow diagram"/>
          <p:cNvGrpSpPr/>
          <p:nvPr/>
        </p:nvGrpSpPr>
        <p:grpSpPr>
          <a:xfrm>
            <a:off x="0" y="0"/>
            <a:ext cx="11262360" cy="2557145"/>
            <a:chOff x="0" y="0"/>
            <a:chExt cx="11262360" cy="2557145"/>
          </a:xfrm>
        </p:grpSpPr>
        <p:sp>
          <p:nvSpPr>
            <p:cNvPr id="5" name="Step 1"/>
            <p:cNvSpPr/>
            <p:nvPr/>
          </p:nvSpPr>
          <p:spPr>
            <a:xfrm>
              <a:off x="929640" y="1825625"/>
              <a:ext cx="3169920" cy="73152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/>
              <a:r>
                <a:rPr sz="2000">
                  <a:solidFill>
                    <a:schemeClr val="tx1"/>
                  </a:solidFill>
                </a:rPr>
                <a:t>chunk 1: words 1 to 200</a:t>
              </a:r>
            </a:p>
          </p:txBody>
        </p:sp>
        <p:sp>
          <p:nvSpPr>
            <p:cNvPr id="6" name="Step 2"/>
            <p:cNvSpPr/>
            <p:nvPr/>
          </p:nvSpPr>
          <p:spPr>
            <a:xfrm>
              <a:off x="4511040" y="1825625"/>
              <a:ext cx="3169920" cy="73152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/>
              <a:r>
                <a:rPr sz="2000">
                  <a:solidFill>
                    <a:schemeClr val="tx1"/>
                  </a:solidFill>
                </a:rPr>
                <a:t>chunk 2: words 161 to 360</a:t>
              </a:r>
            </a:p>
          </p:txBody>
        </p:sp>
        <p:sp>
          <p:nvSpPr>
            <p:cNvPr id="7" name="Step 3"/>
            <p:cNvSpPr/>
            <p:nvPr/>
          </p:nvSpPr>
          <p:spPr>
            <a:xfrm>
              <a:off x="8092440" y="1825625"/>
              <a:ext cx="3169920" cy="73152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/>
              <a:r>
                <a:rPr sz="2000">
                  <a:solidFill>
                    <a:schemeClr val="tx1"/>
                  </a:solidFill>
                </a:rPr>
                <a:t>chunk 3: words 321 to 520</a:t>
              </a:r>
            </a:p>
          </p:txBody>
        </p:sp>
        <p:cxnSp>
          <p:nvCxnSpPr>
            <p:cNvPr id="8" name="Connector 7"/>
            <p:cNvCxnSpPr>
              <a:stCxn id="5" idx="3"/>
              <a:endCxn id="6" idx="1"/>
            </p:cNvCxnSpPr>
            <p:nvPr/>
          </p:nvCxnSpPr>
          <p:spPr>
            <a:xfrm flipV="1">
              <a:off x="4099560" y="2191385"/>
              <a:ext cx="411480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or 8"/>
            <p:cNvCxnSpPr>
              <a:stCxn id="6" idx="3"/>
              <a:endCxn id="7" idx="1"/>
            </p:cNvCxnSpPr>
            <p:nvPr/>
          </p:nvCxnSpPr>
          <p:spPr>
            <a:xfrm flipV="1">
              <a:off x="7680960" y="2191385"/>
              <a:ext cx="411480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740025"/>
            <a:ext cx="10515600" cy="3436938"/>
          </a:xfrm>
        </p:spPr>
        <p:txBody>
          <a:bodyPr>
            <a:normAutofit/>
          </a:bodyPr>
          <a:lstStyle/>
          <a:p>
            <a:r>
              <a:t>Each chunk starts 40 words before the previous one ended</a:t>
            </a:r>
          </a:p>
          <a:p>
            <a:r>
              <a:t>A sentence straddling word 200 is cut in chunk 1 and whole in chunk 2</a:t>
            </a:r>
          </a:p>
          <a:p>
            <a:r>
              <a:t>The price: those 40 words are embedded and stored twice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Predict: which chunk size retrieves best?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t>You split a 40-page manual into chunks. Which size works best?</a:t>
            </a:r>
          </a:p>
          <a:p>
            <a:r>
              <a:t>One sentence per chunk: as precise as it gets</a:t>
            </a:r>
          </a:p>
          <a:p>
            <a:r>
              <a:t>One paragraph per chunk</a:t>
            </a:r>
          </a:p>
          <a:p>
            <a:r>
              <a:t>One page per chunk</a:t>
            </a:r>
          </a:p>
          <a:p>
            <a:r>
              <a:t>The whole manual as one chunk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 paragraph, usually. Here's why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t>Too small: "It must be replaced every 12 months." Replaced what? The chunk has lost its subject</a:t>
            </a:r>
          </a:p>
          <a:p>
            <a:r>
              <a:t>Too large: the one relevant sentence arrives inside a page of other topics</a:t>
            </a:r>
          </a:p>
          <a:p>
            <a:r>
              <a:t>Measured: "what is a variable" scores </a:t>
            </a:r>
            <a:r>
              <a:rPr b="1"/>
              <a:t>0.80</a:t>
            </a:r>
            <a:r>
              <a:t> against the one-sentence definition, </a:t>
            </a:r>
            <a:r>
              <a:rPr b="1"/>
              <a:t>0.42</a:t>
            </a:r>
            <a:r>
              <a:t> against the 200-word chunk that holds it</a:t>
            </a:r>
          </a:p>
          <a:p>
            <a:r>
              <a:t>The tempting answer, one sentence, is easy to find and useless to read</a:t>
            </a:r>
          </a:p>
          <a:p>
            <a:r>
              <a:t>There is no universal size: measure it on questions whose answers you know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Step 3: Embed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t>An </a:t>
            </a:r>
            <a:r>
              <a:rPr b="1"/>
              <a:t>embedding</a:t>
            </a:r>
            <a:r>
              <a:t> is a list of numbers that captures what a piece of text means</a:t>
            </a:r>
          </a:p>
          <a:p>
            <a:r>
              <a:t>Texts with similar meanings get similar lists, whatever words they use</a:t>
            </a:r>
          </a:p>
          <a:p>
            <a:r>
              <a:t>One chunk, one vector: 384 numbers for all-MiniLM-L6-v2, up to 3,072 for larger models</a:t>
            </a:r>
          </a:p>
          <a:p>
            <a:r>
              <a:t>Use the same model for the chunks and the questions. Always</a:t>
            </a:r>
          </a:p>
          <a:p>
            <a:r>
              <a:t>In 2026: OpenAI text-embedding-3, Gemini Embedding, Qwen3-Embedding (open), all-MiniLM-L6-v2 (small, free, runs on a laptop)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What an embedding looks like</a:t>
            </a:r>
          </a:p>
        </p:txBody>
      </p:sp>
      <p:sp>
        <p:nvSpPr>
          <p:cNvPr id="4" name="Code 4" descr="Code, python"/>
          <p:cNvSpPr/>
          <p:nvPr/>
        </p:nvSpPr>
        <p:spPr>
          <a:xfrm>
            <a:off x="929640" y="1825625"/>
            <a:ext cx="8049260" cy="2316480"/>
          </a:xfrm>
          <a:prstGeom prst="roundRect">
            <a:avLst>
              <a:gd name="adj" fmla="val 3157"/>
            </a:avLst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37160" tIns="91440" rIns="137160" bIns="9144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2000">
                <a:solidFill>
                  <a:srgbClr val="C586C0"/>
                </a:solidFill>
                <a:latin typeface="Consolas"/>
              </a:rPr>
              <a:t>from</a:t>
            </a:r>
            <a:r>
              <a:rPr sz="2000">
                <a:solidFill>
                  <a:srgbClr val="D4D4D4"/>
                </a:solidFill>
                <a:latin typeface="Consolas"/>
              </a:rPr>
              <a:t> </a:t>
            </a:r>
            <a:r>
              <a:rPr sz="2000">
                <a:solidFill>
                  <a:srgbClr val="4EC9B0"/>
                </a:solidFill>
                <a:latin typeface="Consolas"/>
              </a:rPr>
              <a:t>sentence_transformers</a:t>
            </a:r>
            <a:r>
              <a:rPr sz="2000">
                <a:solidFill>
                  <a:srgbClr val="D4D4D4"/>
                </a:solidFill>
                <a:latin typeface="Consolas"/>
              </a:rPr>
              <a:t> </a:t>
            </a:r>
            <a:r>
              <a:rPr sz="2000">
                <a:solidFill>
                  <a:srgbClr val="C586C0"/>
                </a:solidFill>
                <a:latin typeface="Consolas"/>
              </a:rPr>
              <a:t>import</a:t>
            </a:r>
            <a:r>
              <a:rPr sz="2000">
                <a:solidFill>
                  <a:srgbClr val="D4D4D4"/>
                </a:solidFill>
                <a:latin typeface="Consolas"/>
              </a:rPr>
              <a:t> </a:t>
            </a:r>
            <a:r>
              <a:rPr sz="2000">
                <a:solidFill>
                  <a:srgbClr val="9CDCFE"/>
                </a:solidFill>
                <a:latin typeface="Consolas"/>
              </a:rPr>
              <a:t>SentenceTransformer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2000">
                <a:solidFill>
                  <a:srgbClr val="D4D4D4"/>
                </a:solidFill>
                <a:latin typeface="Consolas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2000">
                <a:solidFill>
                  <a:srgbClr val="9CDCFE"/>
                </a:solidFill>
                <a:latin typeface="Consolas"/>
              </a:rPr>
              <a:t>model</a:t>
            </a:r>
            <a:r>
              <a:rPr sz="2000">
                <a:solidFill>
                  <a:srgbClr val="D4D4D4"/>
                </a:solidFill>
                <a:latin typeface="Consolas"/>
              </a:rPr>
              <a:t> = </a:t>
            </a:r>
            <a:r>
              <a:rPr sz="2000">
                <a:solidFill>
                  <a:srgbClr val="9CDCFE"/>
                </a:solidFill>
                <a:latin typeface="Consolas"/>
              </a:rPr>
              <a:t>SentenceTransformer</a:t>
            </a:r>
            <a:r>
              <a:rPr sz="2000">
                <a:solidFill>
                  <a:srgbClr val="D4D4D4"/>
                </a:solidFill>
                <a:latin typeface="Consolas"/>
              </a:rPr>
              <a:t>(</a:t>
            </a:r>
            <a:r>
              <a:rPr sz="2000">
                <a:solidFill>
                  <a:srgbClr val="CE9178"/>
                </a:solidFill>
                <a:latin typeface="Consolas"/>
              </a:rPr>
              <a:t>"all-MiniLM-L6-v2"</a:t>
            </a:r>
            <a:r>
              <a:rPr sz="2000">
                <a:solidFill>
                  <a:srgbClr val="D4D4D4"/>
                </a:solidFill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2000">
                <a:solidFill>
                  <a:srgbClr val="9CDCFE"/>
                </a:solidFill>
                <a:latin typeface="Consolas"/>
              </a:rPr>
              <a:t>vector</a:t>
            </a:r>
            <a:r>
              <a:rPr sz="2000">
                <a:solidFill>
                  <a:srgbClr val="D4D4D4"/>
                </a:solidFill>
                <a:latin typeface="Consolas"/>
              </a:rPr>
              <a:t> = </a:t>
            </a:r>
            <a:r>
              <a:rPr sz="2000">
                <a:solidFill>
                  <a:srgbClr val="9CDCFE"/>
                </a:solidFill>
                <a:latin typeface="Consolas"/>
              </a:rPr>
              <a:t>model</a:t>
            </a:r>
            <a:r>
              <a:rPr sz="2000">
                <a:solidFill>
                  <a:srgbClr val="D4D4D4"/>
                </a:solidFill>
                <a:latin typeface="Consolas"/>
              </a:rPr>
              <a:t>.</a:t>
            </a:r>
            <a:r>
              <a:rPr sz="2000">
                <a:solidFill>
                  <a:srgbClr val="9CDCFE"/>
                </a:solidFill>
                <a:latin typeface="Consolas"/>
              </a:rPr>
              <a:t>encode</a:t>
            </a:r>
            <a:r>
              <a:rPr sz="2000">
                <a:solidFill>
                  <a:srgbClr val="D4D4D4"/>
                </a:solidFill>
                <a:latin typeface="Consolas"/>
              </a:rPr>
              <a:t>(</a:t>
            </a:r>
            <a:r>
              <a:rPr sz="2000">
                <a:solidFill>
                  <a:srgbClr val="CE9178"/>
                </a:solidFill>
                <a:latin typeface="Consolas"/>
              </a:rPr>
              <a:t>"what is a variable"</a:t>
            </a:r>
            <a:r>
              <a:rPr sz="2000">
                <a:solidFill>
                  <a:srgbClr val="D4D4D4"/>
                </a:solidFill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2000">
                <a:solidFill>
                  <a:srgbClr val="D4D4D4"/>
                </a:solidFill>
                <a:latin typeface="Consolas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2000">
                <a:solidFill>
                  <a:srgbClr val="DCDCAA"/>
                </a:solidFill>
                <a:latin typeface="Consolas"/>
              </a:rPr>
              <a:t>print</a:t>
            </a:r>
            <a:r>
              <a:rPr sz="2000">
                <a:solidFill>
                  <a:srgbClr val="D4D4D4"/>
                </a:solidFill>
                <a:latin typeface="Consolas"/>
              </a:rPr>
              <a:t>(</a:t>
            </a:r>
            <a:r>
              <a:rPr sz="2000">
                <a:solidFill>
                  <a:srgbClr val="DCDCAA"/>
                </a:solidFill>
                <a:latin typeface="Consolas"/>
              </a:rPr>
              <a:t>len</a:t>
            </a:r>
            <a:r>
              <a:rPr sz="2000">
                <a:solidFill>
                  <a:srgbClr val="D4D4D4"/>
                </a:solidFill>
                <a:latin typeface="Consolas"/>
              </a:rPr>
              <a:t>(</a:t>
            </a:r>
            <a:r>
              <a:rPr sz="2000">
                <a:solidFill>
                  <a:srgbClr val="9CDCFE"/>
                </a:solidFill>
                <a:latin typeface="Consolas"/>
              </a:rPr>
              <a:t>vector</a:t>
            </a:r>
            <a:r>
              <a:rPr sz="2000">
                <a:solidFill>
                  <a:srgbClr val="D4D4D4"/>
                </a:solidFill>
                <a:latin typeface="Consolas"/>
              </a:rPr>
              <a:t>))    </a:t>
            </a:r>
            <a:r>
              <a:rPr sz="2000">
                <a:solidFill>
                  <a:srgbClr val="6A9955"/>
                </a:solidFill>
                <a:latin typeface="Consolas"/>
              </a:rPr>
              <a:t># 384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2000">
                <a:solidFill>
                  <a:srgbClr val="DCDCAA"/>
                </a:solidFill>
                <a:latin typeface="Consolas"/>
              </a:rPr>
              <a:t>print</a:t>
            </a:r>
            <a:r>
              <a:rPr sz="2000">
                <a:solidFill>
                  <a:srgbClr val="D4D4D4"/>
                </a:solidFill>
                <a:latin typeface="Consolas"/>
              </a:rPr>
              <a:t>(</a:t>
            </a:r>
            <a:r>
              <a:rPr sz="2000">
                <a:solidFill>
                  <a:srgbClr val="9CDCFE"/>
                </a:solidFill>
                <a:latin typeface="Consolas"/>
              </a:rPr>
              <a:t>vector</a:t>
            </a:r>
            <a:r>
              <a:rPr sz="2000">
                <a:solidFill>
                  <a:srgbClr val="D4D4D4"/>
                </a:solidFill>
                <a:latin typeface="Consolas"/>
              </a:rPr>
              <a:t>[:</a:t>
            </a:r>
            <a:r>
              <a:rPr sz="2000">
                <a:solidFill>
                  <a:srgbClr val="B5CEA8"/>
                </a:solidFill>
                <a:latin typeface="Consolas"/>
              </a:rPr>
              <a:t>5</a:t>
            </a:r>
            <a:r>
              <a:rPr sz="2000">
                <a:solidFill>
                  <a:srgbClr val="D4D4D4"/>
                </a:solidFill>
                <a:latin typeface="Consolas"/>
              </a:rPr>
              <a:t>])     </a:t>
            </a:r>
            <a:r>
              <a:rPr sz="2000">
                <a:solidFill>
                  <a:srgbClr val="6A9955"/>
                </a:solidFill>
                <a:latin typeface="Consolas"/>
              </a:rPr>
              <a:t># 0.057  0.04  -0.052  0.08  -0.1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324985"/>
            <a:ext cx="10515600" cy="1851978"/>
          </a:xfrm>
        </p:spPr>
        <p:txBody>
          <a:bodyPr>
            <a:normAutofit/>
          </a:bodyPr>
          <a:lstStyle/>
          <a:p>
            <a:r>
              <a:t>No single number means anything on its own. The whole list is the meaning</a:t>
            </a:r>
          </a:p>
          <a:p>
            <a:r>
              <a:t>The model learned to produce these lists from huge amounts of text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Similar meaning, similar direction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t>Measured with all-MiniLM-L6-v2:</a:t>
            </a:r>
          </a:p>
          <a:p>
            <a:r>
              <a:rPr b="1"/>
              <a:t>Cosine similarity</a:t>
            </a:r>
            <a:r>
              <a:t> compares the directions of two vectors: 1 is the same direction, 0 is unrelated</a:t>
            </a:r>
          </a:p>
          <a:p>
            <a:r>
              <a:t>"A cat sits on the mat." and "A kitten is lying on the rug.": </a:t>
            </a:r>
            <a:r>
              <a:rPr b="1"/>
              <a:t>0.56</a:t>
            </a:r>
          </a:p>
          <a:p>
            <a:r>
              <a:t>"A cat sits on the mat." and "The car engine is running fast.": </a:t>
            </a:r>
            <a:r>
              <a:rPr b="1"/>
              <a:t>0.03</a:t>
            </a:r>
          </a:p>
          <a:p>
            <a:r>
              <a:t>"what is a variable" and "A variable is like a labeled box that stores information.": </a:t>
            </a:r>
            <a:r>
              <a:rPr b="1"/>
              <a:t>0.80</a:t>
            </a:r>
          </a:p>
          <a:p>
            <a:r>
              <a:t>"what is a variable" and a sentence about bubble sort: </a:t>
            </a:r>
            <a:r>
              <a:rPr b="1"/>
              <a:t>−0.09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Step 4: Store in a vector database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t>Keeps each chunk's vector, its text and its label (file, page) together</a:t>
            </a:r>
          </a:p>
          <a:p>
            <a:r>
              <a:t>Finds the nearest vectors fast, even among millions, with approximate search (e.g. HNSW)</a:t>
            </a:r>
          </a:p>
          <a:p>
            <a:r>
              <a:t>Popular: Pinecone (managed), Weaviate, Qdrant, Milvus, Chroma, pgvector (inside PostgreSQL)</a:t>
            </a:r>
          </a:p>
          <a:p>
            <a:r>
              <a:t>FAISS: a fast similarity-search library rather than a full database</a:t>
            </a:r>
          </a:p>
          <a:p>
            <a:r>
              <a:t>Metadata filters narrow the search: one product, after a date, only what this user may see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Step 5: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54632"/>
          </a:xfrm>
        </p:spPr>
        <p:txBody>
          <a:bodyPr>
            <a:normAutofit lnSpcReduction="10000"/>
          </a:bodyPr>
          <a:lstStyle/>
          <a:p>
            <a:r>
              <a:t>The question is embedded with the same model, then compared with every chunk</a:t>
            </a:r>
          </a:p>
          <a:p>
            <a:r>
              <a:t>The database returns the k closest chunks (here k = 3), each with a score</a:t>
            </a:r>
          </a:p>
        </p:txBody>
      </p:sp>
      <p:sp>
        <p:nvSpPr>
          <p:cNvPr id="4" name="Code 4" descr="Code, text"/>
          <p:cNvSpPr/>
          <p:nvPr/>
        </p:nvSpPr>
        <p:spPr>
          <a:xfrm>
            <a:off x="929640" y="3763137"/>
            <a:ext cx="5269230" cy="1280160"/>
          </a:xfrm>
          <a:prstGeom prst="roundRect">
            <a:avLst>
              <a:gd name="adj" fmla="val 5714"/>
            </a:avLst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37160" tIns="91440" rIns="137160" bIns="9144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1800">
                <a:solidFill>
                  <a:srgbClr val="D4D4D4"/>
                </a:solidFill>
                <a:latin typeface="Consolas"/>
              </a:rPr>
              <a:t>Query: "what is a variable"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1800">
                <a:solidFill>
                  <a:srgbClr val="D4D4D4"/>
                </a:solidFill>
                <a:latin typeface="Consolas"/>
              </a:rPr>
              <a:t>  0.42  introduction_to_programming.txt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1800">
                <a:solidFill>
                  <a:srgbClr val="D4D4D4"/>
                </a:solidFill>
                <a:latin typeface="Consolas"/>
              </a:rPr>
              <a:t>  0.26  introduction_to_programming.txt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1800">
                <a:solidFill>
                  <a:srgbClr val="D4D4D4"/>
                </a:solidFill>
                <a:latin typeface="Consolas"/>
              </a:rPr>
              <a:t>  0.21  database_fundamentals.txt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38200" y="5226177"/>
            <a:ext cx="10515600" cy="950786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Five short programming documents, cut into 14 chunks. The definition sits in the top chunk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Predict: no words in common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i="1"/>
              <a:t>how can my code remember a number for later</a:t>
            </a:r>
            <a:r>
              <a:t> shares no words, apart from "a", with the sentence that answers it: </a:t>
            </a:r>
            <a:r>
              <a:rPr i="1"/>
              <a:t>A variable is like a labeled box that stores information.</a:t>
            </a:r>
            <a:r>
              <a:t> What does the search return?</a:t>
            </a:r>
          </a:p>
          <a:p>
            <a:r>
              <a:t>Nothing useful: no words match</a:t>
            </a:r>
          </a:p>
          <a:p>
            <a:r>
              <a:t>Three random chunks</a:t>
            </a:r>
          </a:p>
          <a:p>
            <a:r>
              <a:t>The same top chunk as "what is a variable"</a:t>
            </a:r>
          </a:p>
          <a:p>
            <a:r>
              <a:t>An error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Same three chunks, in the same order</a:t>
            </a:r>
          </a:p>
        </p:txBody>
      </p:sp>
      <p:sp>
        <p:nvSpPr>
          <p:cNvPr id="4" name="Code 4" descr="Code, text"/>
          <p:cNvSpPr/>
          <p:nvPr/>
        </p:nvSpPr>
        <p:spPr>
          <a:xfrm>
            <a:off x="929640" y="1825625"/>
            <a:ext cx="7630160" cy="1402080"/>
          </a:xfrm>
          <a:prstGeom prst="roundRect">
            <a:avLst>
              <a:gd name="adj" fmla="val 5217"/>
            </a:avLst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37160" tIns="91440" rIns="137160" bIns="9144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2000">
                <a:solidFill>
                  <a:srgbClr val="D4D4D4"/>
                </a:solidFill>
                <a:latin typeface="Consolas"/>
              </a:rPr>
              <a:t>Query: "how can my code remember a number for later"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2000">
                <a:solidFill>
                  <a:srgbClr val="D4D4D4"/>
                </a:solidFill>
                <a:latin typeface="Consolas"/>
              </a:rPr>
              <a:t>  0.31  introduction_to_programming.txt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2000">
                <a:solidFill>
                  <a:srgbClr val="D4D4D4"/>
                </a:solidFill>
                <a:latin typeface="Consolas"/>
              </a:rPr>
              <a:t>  0.25  introduction_to_programming.txt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2000">
                <a:solidFill>
                  <a:srgbClr val="D4D4D4"/>
                </a:solidFill>
                <a:latin typeface="Consolas"/>
              </a:rPr>
              <a:t>  0.13  database_fundamentals.txt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410585"/>
            <a:ext cx="10515600" cy="2766378"/>
          </a:xfrm>
        </p:spPr>
        <p:txBody>
          <a:bodyPr>
            <a:normAutofit/>
          </a:bodyPr>
          <a:lstStyle/>
          <a:p>
            <a:r>
              <a:t>Keyword search would find nothing here. Matching meaning, not words, is why embeddings exist</a:t>
            </a:r>
          </a:p>
          <a:p>
            <a:r>
              <a:t>The common wrong answer, "no shared words, so no match", is how keyword search thinks</a:t>
            </a:r>
          </a:p>
          <a:p>
            <a:r>
              <a:t>The scores are lower (0.31 against 0.42), but the ranking holds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Step 6: Generate from an augmented prompt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54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t>What the model actually receives:</a:t>
            </a:r>
          </a:p>
        </p:txBody>
      </p:sp>
      <p:sp>
        <p:nvSpPr>
          <p:cNvPr id="4" name="Code 4" descr="Code, text"/>
          <p:cNvSpPr/>
          <p:nvPr/>
        </p:nvSpPr>
        <p:spPr>
          <a:xfrm>
            <a:off x="929640" y="2483993"/>
            <a:ext cx="6847840" cy="2621280"/>
          </a:xfrm>
          <a:prstGeom prst="roundRect">
            <a:avLst>
              <a:gd name="adj" fmla="val 2790"/>
            </a:avLst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37160" tIns="91440" rIns="137160" bIns="9144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1600">
                <a:solidFill>
                  <a:srgbClr val="D4D4D4"/>
                </a:solidFill>
                <a:latin typeface="Consolas"/>
              </a:rPr>
              <a:t>Answer the question using ONLY the context below.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1600">
                <a:solidFill>
                  <a:srgbClr val="D4D4D4"/>
                </a:solidFill>
                <a:latin typeface="Consolas"/>
              </a:rPr>
              <a:t>If the context does not contain the answer, reply exactly: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1600">
                <a:solidFill>
                  <a:srgbClr val="D4D4D4"/>
                </a:solidFill>
                <a:latin typeface="Consolas"/>
              </a:rPr>
              <a:t>I don't know - the provided context does not cover this.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1600">
                <a:solidFill>
                  <a:srgbClr val="D4D4D4"/>
                </a:solidFill>
                <a:latin typeface="Consolas"/>
              </a:rPr>
              <a:t>Finish your answer with the document you used.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1600">
                <a:solidFill>
                  <a:srgbClr val="D4D4D4"/>
                </a:solidFill>
                <a:latin typeface="Consolas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1600">
                <a:solidFill>
                  <a:srgbClr val="D4D4D4"/>
                </a:solidFill>
                <a:latin typeface="Consolas"/>
              </a:rPr>
              <a:t>CONTEXT: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1600">
                <a:solidFill>
                  <a:srgbClr val="D4D4D4"/>
                </a:solidFill>
                <a:latin typeface="Consolas"/>
              </a:rPr>
              <a:t>[source: introduction_to_programming.txt]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1600">
                <a:solidFill>
                  <a:srgbClr val="D4D4D4"/>
                </a:solidFill>
                <a:latin typeface="Consolas"/>
              </a:rPr>
              <a:t>Introduction to Programming Programming is the process...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1600">
                <a:solidFill>
                  <a:srgbClr val="D4D4D4"/>
                </a:solidFill>
                <a:latin typeface="Consolas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1600">
                <a:solidFill>
                  <a:srgbClr val="D4D4D4"/>
                </a:solidFill>
                <a:latin typeface="Consolas"/>
              </a:rPr>
              <a:t>QUESTION: What is a variable?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38200" y="5288153"/>
            <a:ext cx="10515600" cy="888810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Instructions, then the retrieved chunks with their labels, then the question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Grounding and citations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649728"/>
          </a:xfrm>
        </p:spPr>
        <p:txBody>
          <a:bodyPr>
            <a:normAutofit lnSpcReduction="10000"/>
          </a:bodyPr>
          <a:lstStyle/>
          <a:p>
            <a:r>
              <a:rPr b="1"/>
              <a:t>Grounded</a:t>
            </a:r>
            <a:r>
              <a:t>: the answer comes from text you supplied, not from what the model half-remembers</a:t>
            </a:r>
          </a:p>
          <a:p>
            <a:r>
              <a:t>Each chunk carries a label from the moment it is cut, and the label travels into the prompt</a:t>
            </a:r>
          </a:p>
          <a:p>
            <a:r>
              <a:t>The model repeats the label it used: it has no other way to know a source</a:t>
            </a:r>
          </a:p>
        </p:txBody>
      </p:sp>
      <p:sp>
        <p:nvSpPr>
          <p:cNvPr id="4" name="Code 4" descr="Code, text"/>
          <p:cNvSpPr/>
          <p:nvPr/>
        </p:nvSpPr>
        <p:spPr>
          <a:xfrm>
            <a:off x="929640" y="4658233"/>
            <a:ext cx="8188960" cy="792480"/>
          </a:xfrm>
          <a:prstGeom prst="roundRect">
            <a:avLst>
              <a:gd name="adj" fmla="val 9230"/>
            </a:avLst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37160" tIns="91440" rIns="137160" bIns="9144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2000">
                <a:solidFill>
                  <a:srgbClr val="D4D4D4"/>
                </a:solidFill>
                <a:latin typeface="Consolas"/>
              </a:rPr>
              <a:t>A variable is like a labeled box that stores information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2000">
                <a:solidFill>
                  <a:srgbClr val="D4D4D4"/>
                </a:solidFill>
                <a:latin typeface="Consolas"/>
              </a:rPr>
              <a:t>[source: introduction_to_programming.txt].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38200" y="5633593"/>
            <a:ext cx="10515600" cy="543370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A citation with no label behind it is an invention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Predict: does RAG stop hallucination?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t>The answer now comes from real documents, with a citation. Does that eliminate made-up answers?</a:t>
            </a:r>
          </a:p>
          <a:p>
            <a:r>
              <a:t>Yes: it only uses the retrieved text</a:t>
            </a:r>
          </a:p>
          <a:p>
            <a:r>
              <a:t>It reduces them a lot, but not to zero</a:t>
            </a:r>
          </a:p>
          <a:p>
            <a:r>
              <a:t>It makes no difference</a:t>
            </a:r>
          </a:p>
          <a:p>
            <a:r>
              <a:t>It makes them worse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It reduces hallucination. It doesn't remove 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t>Stanford, 2024: legal research tools built on RAG, sold as hallucination-free, still made things up on 17–33% of 202 questions</a:t>
            </a:r>
          </a:p>
          <a:p>
            <a:pPr lvl="1"/>
            <a:r>
              <a:t>Mid-2024 versions, and the vendors disputed the method: read it as a direction, not a precise rate</a:t>
            </a:r>
          </a:p>
          <a:p>
            <a:r>
              <a:t>The model can misread a chunk, or blend two chunks into a claim neither makes</a:t>
            </a:r>
          </a:p>
          <a:p>
            <a:r>
              <a:t>A real citation that doesn't support the claim is worse than none: it looks checked</a:t>
            </a:r>
          </a:p>
          <a:p>
            <a:r>
              <a:t>When retrieval finds nothing useful, the model may answer from memory anyway</a:t>
            </a:r>
          </a:p>
          <a:p>
            <a:r>
              <a:t>The common wrong answer, "yes, it's grounded now", forgets all three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What RAG fixes, and what it costs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Benefits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 fontScale="77500" lnSpcReduction="10000"/>
          </a:bodyPr>
          <a:lstStyle/>
          <a:p>
            <a:r>
              <a:t>Current answers without retraining the model</a:t>
            </a:r>
          </a:p>
          <a:p>
            <a:r>
              <a:t>Answers grounded in your own documents</a:t>
            </a:r>
          </a:p>
          <a:p>
            <a:r>
              <a:t>Citations a reader can check</a:t>
            </a:r>
          </a:p>
          <a:p>
            <a:r>
              <a:t>Far cheaper than fine-tuning just to add facts</a:t>
            </a:r>
          </a:p>
          <a:p>
            <a:r>
              <a:t>Access control: retrieve only what the asker may see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Drawbacks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 fontScale="77500" lnSpcReduction="10000"/>
          </a:bodyPr>
          <a:lstStyle/>
          <a:p>
            <a:r>
              <a:t>Latency: a search before every answer</a:t>
            </a:r>
          </a:p>
          <a:p>
            <a:r>
              <a:t>Maintenance: parsing, chunking, embeddings and an index to keep current</a:t>
            </a:r>
          </a:p>
          <a:p>
            <a:r>
              <a:t>Retrieval is the ceiling: wrong chunks in, wrong answer out</a:t>
            </a:r>
          </a:p>
          <a:p>
            <a:r>
              <a:t>Chunking can split one fact across two pieces</a:t>
            </a:r>
          </a:p>
          <a:p>
            <a:r>
              <a:t>Only a few chunks reach the model: what isn't retrieved might as well not exist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RAG or fine-tuning?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RAG changes what it knows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2642172"/>
          </a:xfrm>
        </p:spPr>
        <p:txBody>
          <a:bodyPr>
            <a:normAutofit/>
          </a:bodyPr>
          <a:lstStyle/>
          <a:p>
            <a:r>
              <a:t>Facts, documents, this morning's numbers</a:t>
            </a:r>
          </a:p>
          <a:p>
            <a:r>
              <a:t>Updated by re-indexing, in minutes</a:t>
            </a:r>
          </a:p>
          <a:p>
            <a:r>
              <a:t>Can show its source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Fine-tuning changes how it behaves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2642172"/>
          </a:xfrm>
        </p:spPr>
        <p:txBody>
          <a:bodyPr>
            <a:normAutofit/>
          </a:bodyPr>
          <a:lstStyle/>
          <a:p>
            <a:r>
              <a:t>Style, format, a specialised skill</a:t>
            </a:r>
          </a:p>
          <a:p>
            <a:r>
              <a:t>Updated by training again</a:t>
            </a:r>
          </a:p>
          <a:p>
            <a:r>
              <a:t>Can't point to where it learned something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839788" y="5330127"/>
            <a:ext cx="10515600" cy="859536"/>
          </a:xfrm>
          <a:prstGeom prst="rect">
            <a:avLst/>
          </a:prstGeom>
          <a:noFill/>
        </p:spPr>
        <p:txBody>
          <a:bodyPr wrap="square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New facts: RAG. New behaviour: fine-tuning. Many products use both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  <p:bldP spid="7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Part 2: RAG in 2026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Models now read a million tokens at once. Do we still need any of this?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"RAG is dead"?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t>2020: RAG was named when models could read a few thousand tokens at a time</a:t>
            </a:r>
          </a:p>
          <a:p>
            <a:r>
              <a:t>2026: frontier models read about a million tokens at once, well over a thousand pages</a:t>
            </a:r>
          </a:p>
          <a:p>
            <a:r>
              <a:t>So for a small document set, the best design is often: paste the whole thing in</a:t>
            </a:r>
          </a:p>
          <a:p>
            <a:r>
              <a:t>Claude Projects works this way: everything goes in while it fits; past that, RAG switches on and holds up to 10x more</a:t>
            </a:r>
          </a:p>
          <a:p>
            <a:r>
              <a:rPr b="1"/>
              <a:t>Long context didn't kill retrieval. It killed retrieval as the automatic choice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Predict: paste it, or build a pipeline?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t>Five short documents, about 2,000 words in total. Users ask open questions about them. What do you build?</a:t>
            </a:r>
          </a:p>
          <a:p>
            <a:r>
              <a:t>A chunk, embed and search pipeline with a vector database</a:t>
            </a:r>
          </a:p>
          <a:p>
            <a:r>
              <a:t>Nothing: paste all five into every prompt</a:t>
            </a:r>
          </a:p>
          <a:p>
            <a:r>
              <a:t>Fine-tune a model on them</a:t>
            </a:r>
          </a:p>
          <a:p>
            <a:r>
              <a:t>Summarise each one, then throw the originals away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Paste it. Retrieval earns its place at scale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Paste it all (long context)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2861628"/>
          </a:xfrm>
        </p:spPr>
        <p:txBody>
          <a:bodyPr>
            <a:normAutofit fontScale="77500" lnSpcReduction="10000"/>
          </a:bodyPr>
          <a:lstStyle/>
          <a:p>
            <a:r>
              <a:t>It fits comfortably in the window</a:t>
            </a:r>
          </a:p>
          <a:p>
            <a:r>
              <a:t>Questions need the whole thing, not one fact</a:t>
            </a:r>
          </a:p>
          <a:p>
            <a:r>
              <a:t>It changes rarely, and few people ask</a:t>
            </a:r>
          </a:p>
          <a:p>
            <a:r>
              <a:t>No index to build, nothing to go stale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Retrieve (RAG)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2861628"/>
          </a:xfrm>
        </p:spPr>
        <p:txBody>
          <a:bodyPr>
            <a:normAutofit fontScale="77500" lnSpcReduction="10000"/>
          </a:bodyPr>
          <a:lstStyle/>
          <a:p>
            <a:r>
              <a:t>Too big to fit: thousands of documents</a:t>
            </a:r>
          </a:p>
          <a:p>
            <a:r>
              <a:t>You must cite exactly which source said it</a:t>
            </a:r>
          </a:p>
          <a:p>
            <a:r>
              <a:t>The data changes every day</a:t>
            </a:r>
          </a:p>
          <a:p>
            <a:r>
              <a:t>Cost: every question would resend everything</a:t>
            </a:r>
          </a:p>
          <a:p>
            <a:r>
              <a:t>Different users may see different documents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839788" y="5549583"/>
            <a:ext cx="10515600" cy="640080"/>
          </a:xfrm>
          <a:prstGeom prst="rect">
            <a:avLst/>
          </a:prstGeom>
          <a:noFill/>
        </p:spPr>
        <p:txBody>
          <a:bodyPr wrap="square">
            <a:normAutofit fontScale="70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The tempting answer, the pipeline, is a lot of machinery for 2,000 words a model can simply read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  <p:bldP spid="7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Long context isn't free either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t>Context rot: Chroma tested 18 models in 2025; every one got less reliable as its input grew, even on simple tasks</a:t>
            </a:r>
          </a:p>
          <a:p>
            <a:r>
              <a:t>In one test, a 300-token prompt holding just the relevant part beat the full 113,000-token history, for every model</a:t>
            </a:r>
          </a:p>
          <a:p>
            <a:pPr lvl="1"/>
            <a:r>
              <a:t>Chroma sells a vector database, so read these as one vendor's measurements; its test code is public</a:t>
            </a:r>
          </a:p>
          <a:p>
            <a:r>
              <a:t>Lost in the middle: facts buried mid-prompt are used less reliably than facts at either end</a:t>
            </a:r>
          </a:p>
          <a:p>
            <a:r>
              <a:t>Every token is paid for, and waited for, on every question</a:t>
            </a:r>
          </a:p>
          <a:p>
            <a:r>
              <a:t>More tokens is not more understanding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The 2026 default: retrieve, then read</a:t>
            </a:r>
          </a:p>
        </p:txBody>
      </p:sp>
      <p:grpSp>
        <p:nvGrpSpPr>
          <p:cNvPr id="4" name="Flow diagram"/>
          <p:cNvGrpSpPr/>
          <p:nvPr/>
        </p:nvGrpSpPr>
        <p:grpSpPr>
          <a:xfrm>
            <a:off x="0" y="0"/>
            <a:ext cx="11262360" cy="3245993"/>
            <a:chOff x="0" y="0"/>
            <a:chExt cx="11262360" cy="3245993"/>
          </a:xfrm>
        </p:grpSpPr>
        <p:sp>
          <p:nvSpPr>
            <p:cNvPr id="5" name="Step 1"/>
            <p:cNvSpPr/>
            <p:nvPr/>
          </p:nvSpPr>
          <p:spPr>
            <a:xfrm>
              <a:off x="929640" y="1825625"/>
              <a:ext cx="2274570" cy="1420368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/>
              <a:r>
                <a:rPr sz="1400" b="1">
                  <a:solidFill>
                    <a:schemeClr val="accent1"/>
                  </a:solidFill>
                </a:rPr>
                <a:t>01</a:t>
              </a:r>
            </a:p>
            <a:p>
              <a:pPr algn="l"/>
              <a:r>
                <a:rPr sz="2000">
                  <a:solidFill>
                    <a:schemeClr val="tx1"/>
                  </a:solidFill>
                </a:rPr>
                <a:t>Retrieve generously, cut by a threshold</a:t>
              </a:r>
            </a:p>
          </p:txBody>
        </p:sp>
        <p:sp>
          <p:nvSpPr>
            <p:cNvPr id="6" name="Step 2"/>
            <p:cNvSpPr/>
            <p:nvPr/>
          </p:nvSpPr>
          <p:spPr>
            <a:xfrm>
              <a:off x="3615690" y="1825625"/>
              <a:ext cx="2274570" cy="1420368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/>
              <a:r>
                <a:rPr sz="1400" b="1">
                  <a:solidFill>
                    <a:schemeClr val="accent1"/>
                  </a:solidFill>
                </a:rPr>
                <a:t>02</a:t>
              </a:r>
            </a:p>
            <a:p>
              <a:pPr algn="l"/>
              <a:r>
                <a:rPr sz="2000">
                  <a:solidFill>
                    <a:schemeClr val="tx1"/>
                  </a:solidFill>
                </a:rPr>
                <a:t>Widen each hit to its section</a:t>
              </a:r>
            </a:p>
          </p:txBody>
        </p:sp>
        <p:sp>
          <p:nvSpPr>
            <p:cNvPr id="7" name="Step 3"/>
            <p:cNvSpPr/>
            <p:nvPr/>
          </p:nvSpPr>
          <p:spPr>
            <a:xfrm>
              <a:off x="6301740" y="1825625"/>
              <a:ext cx="2274570" cy="1420368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/>
              <a:r>
                <a:rPr sz="1400" b="1">
                  <a:solidFill>
                    <a:schemeClr val="accent1"/>
                  </a:solidFill>
                </a:rPr>
                <a:t>03</a:t>
              </a:r>
            </a:p>
            <a:p>
              <a:pPr algn="l"/>
              <a:r>
                <a:rPr sz="2000">
                  <a:solidFill>
                    <a:schemeClr val="tx1"/>
                  </a:solidFill>
                </a:rPr>
                <a:t>One long-context read of the whole set</a:t>
              </a:r>
            </a:p>
          </p:txBody>
        </p:sp>
        <p:sp>
          <p:nvSpPr>
            <p:cNvPr id="8" name="Step 4"/>
            <p:cNvSpPr/>
            <p:nvPr/>
          </p:nvSpPr>
          <p:spPr>
            <a:xfrm>
              <a:off x="8987790" y="1825625"/>
              <a:ext cx="2274570" cy="1420368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/>
              <a:r>
                <a:rPr sz="1400" b="1">
                  <a:solidFill>
                    <a:schemeClr val="accent1"/>
                  </a:solidFill>
                </a:rPr>
                <a:t>04</a:t>
              </a:r>
            </a:p>
            <a:p>
              <a:pPr algn="l"/>
              <a:r>
                <a:rPr sz="2000">
                  <a:solidFill>
                    <a:schemeClr val="tx1"/>
                  </a:solidFill>
                </a:rPr>
                <a:t>Answer, citing the labels</a:t>
              </a:r>
            </a:p>
          </p:txBody>
        </p:sp>
        <p:cxnSp>
          <p:nvCxnSpPr>
            <p:cNvPr id="9" name="Connector 8"/>
            <p:cNvCxnSpPr>
              <a:stCxn id="5" idx="3"/>
              <a:endCxn id="6" idx="1"/>
            </p:cNvCxnSpPr>
            <p:nvPr/>
          </p:nvCxnSpPr>
          <p:spPr>
            <a:xfrm flipV="1">
              <a:off x="3204210" y="2535809"/>
              <a:ext cx="411480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or 9"/>
            <p:cNvCxnSpPr>
              <a:stCxn id="6" idx="3"/>
              <a:endCxn id="7" idx="1"/>
            </p:cNvCxnSpPr>
            <p:nvPr/>
          </p:nvCxnSpPr>
          <p:spPr>
            <a:xfrm flipV="1">
              <a:off x="5890260" y="2535809"/>
              <a:ext cx="411480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or 10"/>
            <p:cNvCxnSpPr>
              <a:stCxn id="7" idx="3"/>
              <a:endCxn id="8" idx="1"/>
            </p:cNvCxnSpPr>
            <p:nvPr/>
          </p:nvCxnSpPr>
          <p:spPr>
            <a:xfrm flipV="1">
              <a:off x="8576310" y="2535809"/>
              <a:ext cx="411480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428873"/>
            <a:ext cx="10515600" cy="2748090"/>
          </a:xfrm>
        </p:spPr>
        <p:txBody>
          <a:bodyPr>
            <a:normAutofit/>
          </a:bodyPr>
          <a:lstStyle/>
          <a:p>
            <a:r>
              <a:t>Retrieval finds the pieces; the long read joins them up</a:t>
            </a:r>
          </a:p>
          <a:p>
            <a:r>
              <a:t>Bounded: cost stays proportional and every citation stays checkable</a:t>
            </a:r>
          </a:p>
          <a:p>
            <a:r>
              <a:t>This is context engineering: deciding exactly what the model reads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Predict: nothing in the corpus matches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t>The same five programming documents. Someone searches </a:t>
            </a:r>
            <a:r>
              <a:rPr i="1"/>
              <a:t>how do I bake sourdough</a:t>
            </a:r>
            <a:r>
              <a:t>, with k = 3. What comes back?</a:t>
            </a:r>
          </a:p>
          <a:p>
            <a:r>
              <a:t>An empty result</a:t>
            </a:r>
          </a:p>
          <a:p>
            <a:r>
              <a:t>An error: no relevant chunks</a:t>
            </a:r>
          </a:p>
          <a:p>
            <a:r>
              <a:t>Three chunks anyway</a:t>
            </a:r>
          </a:p>
          <a:p>
            <a:r>
              <a:t>One chunk, flagged as a weak match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There is always a nearest neighbour</a:t>
            </a:r>
          </a:p>
        </p:txBody>
      </p:sp>
      <p:sp>
        <p:nvSpPr>
          <p:cNvPr id="4" name="Code 4" descr="Code, text"/>
          <p:cNvSpPr/>
          <p:nvPr/>
        </p:nvSpPr>
        <p:spPr>
          <a:xfrm>
            <a:off x="929640" y="1825625"/>
            <a:ext cx="5814060" cy="1402080"/>
          </a:xfrm>
          <a:prstGeom prst="roundRect">
            <a:avLst>
              <a:gd name="adj" fmla="val 5217"/>
            </a:avLst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37160" tIns="91440" rIns="137160" bIns="9144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2000">
                <a:solidFill>
                  <a:srgbClr val="D4D4D4"/>
                </a:solidFill>
                <a:latin typeface="Consolas"/>
              </a:rPr>
              <a:t>Query: "how do I bake sourdough"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2000">
                <a:solidFill>
                  <a:srgbClr val="D4D4D4"/>
                </a:solidFill>
                <a:latin typeface="Consolas"/>
              </a:rPr>
              <a:t>  0.09  algorithms_overview.txt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2000">
                <a:solidFill>
                  <a:srgbClr val="D4D4D4"/>
                </a:solidFill>
                <a:latin typeface="Consolas"/>
              </a:rPr>
              <a:t>  0.09  web_development_intro.txt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2000">
                <a:solidFill>
                  <a:srgbClr val="D4D4D4"/>
                </a:solidFill>
                <a:latin typeface="Consolas"/>
              </a:rPr>
              <a:t>  0.04  introduction_to_programming.txt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410585"/>
            <a:ext cx="10515600" cy="2766378"/>
          </a:xfrm>
        </p:spPr>
        <p:txBody>
          <a:bodyPr>
            <a:normAutofit/>
          </a:bodyPr>
          <a:lstStyle/>
          <a:p>
            <a:r>
              <a:t>Search ranks every chunk and returns the top k, always. "Relevant" is not a concept it has</a:t>
            </a:r>
          </a:p>
          <a:p>
            <a:r>
              <a:t>The score is the only signal: a 0.20 threshold drops all three, and keeps the best chunks for both variable questions</a:t>
            </a:r>
          </a:p>
          <a:p>
            <a:r>
              <a:t>The common wrong answer, "an empty result", assumes search knows when to stop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The space belongs to the model that made it</a:t>
            </a:r>
          </a:p>
        </p:txBody>
      </p:sp>
      <p:sp>
        <p:nvSpPr>
          <p:cNvPr id="4" name="Code 4" descr="Code, text"/>
          <p:cNvSpPr/>
          <p:nvPr/>
        </p:nvSpPr>
        <p:spPr>
          <a:xfrm>
            <a:off x="929640" y="1825625"/>
            <a:ext cx="7783830" cy="1554480"/>
          </a:xfrm>
          <a:prstGeom prst="roundRect">
            <a:avLst>
              <a:gd name="adj" fmla="val 4705"/>
            </a:avLst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37160" tIns="91440" rIns="137160" bIns="9144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1800">
                <a:solidFill>
                  <a:srgbClr val="D4D4D4"/>
                </a:solidFill>
                <a:latin typeface="Consolas"/>
              </a:rPr>
              <a:t>Index: all-MiniLM-L6-v2   Question: paraphrase-MiniLM-L3-v2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1800">
                <a:solidFill>
                  <a:srgbClr val="D4D4D4"/>
                </a:solidFill>
                <a:latin typeface="Consolas"/>
              </a:rPr>
              <a:t>Query: "what is a variable"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1800">
                <a:solidFill>
                  <a:srgbClr val="D4D4D4"/>
                </a:solidFill>
                <a:latin typeface="Consolas"/>
              </a:rPr>
              <a:t>  0.10  web_development_intro.txt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1800">
                <a:solidFill>
                  <a:srgbClr val="D4D4D4"/>
                </a:solidFill>
                <a:latin typeface="Consolas"/>
              </a:rPr>
              <a:t>  0.08  database_fundamentals.txt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1800">
                <a:solidFill>
                  <a:srgbClr val="D4D4D4"/>
                </a:solidFill>
                <a:latin typeface="Consolas"/>
              </a:rPr>
              <a:t>  0.07  web_development_intro.txt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562985"/>
            <a:ext cx="10515600" cy="2613978"/>
          </a:xfrm>
        </p:spPr>
        <p:txBody>
          <a:bodyPr>
            <a:normAutofit fontScale="92500"/>
          </a:bodyPr>
          <a:lstStyle/>
          <a:p>
            <a:r>
              <a:t>No error: both models make 384 numbers, so the sums run. The right chunk isn't even in the top three</a:t>
            </a:r>
          </a:p>
          <a:p>
            <a:r>
              <a:t>It can half-work by luck (a linked-list question still found its chunks), so the bug hides</a:t>
            </a:r>
          </a:p>
          <a:p>
            <a:r>
              <a:t>Google's own docs: gemini-embedding-001 and gemini-embedding-2 are incompatible, so upgrading means re-embedding everything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Predict: which question defeats top-3?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t>Same five documents, k = 3. Which question can top-3 retrieval not answer properly?</a:t>
            </a:r>
          </a:p>
          <a:p>
            <a:r>
              <a:t>What is a variable?</a:t>
            </a:r>
          </a:p>
          <a:p>
            <a:r>
              <a:t>How can my code remember a number for later?</a:t>
            </a:r>
          </a:p>
          <a:p>
            <a:r>
              <a:t>Which topics do these five documents cover?</a:t>
            </a:r>
          </a:p>
          <a:p>
            <a:r>
              <a:t>How do I bake sourdough?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Local questions and global questions</a:t>
            </a:r>
          </a:p>
        </p:txBody>
      </p:sp>
      <p:sp>
        <p:nvSpPr>
          <p:cNvPr id="4" name="Code 4" descr="Code, text"/>
          <p:cNvSpPr/>
          <p:nvPr/>
        </p:nvSpPr>
        <p:spPr>
          <a:xfrm>
            <a:off x="929640" y="1825625"/>
            <a:ext cx="7630160" cy="1402080"/>
          </a:xfrm>
          <a:prstGeom prst="roundRect">
            <a:avLst>
              <a:gd name="adj" fmla="val 5217"/>
            </a:avLst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37160" tIns="91440" rIns="137160" bIns="9144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2000">
                <a:solidFill>
                  <a:srgbClr val="D4D4D4"/>
                </a:solidFill>
                <a:latin typeface="Consolas"/>
              </a:rPr>
              <a:t>Query: "Which topics do these five documents cover?"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2000">
                <a:solidFill>
                  <a:srgbClr val="D4D4D4"/>
                </a:solidFill>
                <a:latin typeface="Consolas"/>
              </a:rPr>
              <a:t>  0.32  database_fundamentals.txt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2000">
                <a:solidFill>
                  <a:srgbClr val="D4D4D4"/>
                </a:solidFill>
                <a:latin typeface="Consolas"/>
              </a:rPr>
              <a:t>  0.18  web_development_intro.txt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2000">
                <a:solidFill>
                  <a:srgbClr val="D4D4D4"/>
                </a:solidFill>
                <a:latin typeface="Consolas"/>
              </a:rPr>
              <a:t>  0.17  algorithms_overview.txt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410585"/>
            <a:ext cx="10515600" cy="2766378"/>
          </a:xfrm>
        </p:spPr>
        <p:txBody>
          <a:bodyPr>
            <a:normAutofit/>
          </a:bodyPr>
          <a:lstStyle/>
          <a:p>
            <a:r>
              <a:t>3 chunks from 3 documents: the other 2 are never seen</a:t>
            </a:r>
          </a:p>
          <a:p>
            <a:r>
              <a:t>From those chunks, 6 of 9 replies said "I don't know" and 3 listed only the three documents they saw. From all five, 9 of 9 named every topic</a:t>
            </a:r>
          </a:p>
          <a:p>
            <a:r>
              <a:t>Top-k suits local questions, whose answer lives in one place. A global question needs the whole corpus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Grounded in garbage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t>May 2024: asked how to stop cheese sliding off pizza, Google's AI Overview suggested adding "1/8 cup of non-toxic glue to the sauce"</a:t>
            </a:r>
          </a:p>
          <a:p>
            <a:r>
              <a:t>The source: an 11-year-old joke comment on Reddit</a:t>
            </a:r>
          </a:p>
          <a:p>
            <a:r>
              <a:t>Retrieval worked. The source was real. It was a joke</a:t>
            </a:r>
          </a:p>
          <a:p>
            <a:r>
              <a:rPr b="1"/>
              <a:t>RAG makes a model as reliable as what it retrieves, and no more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Retrieved text is untrusted input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t>Whatever lands in the prompt can steer the model, including instructions hidden in a document</a:t>
            </a:r>
          </a:p>
          <a:p>
            <a:r>
              <a:t>June 2025, "EchoLeak": one email, never even opened, was pulled into Microsoft 365 Copilot's context, and hidden instructions in it made Copilot leak internal data</a:t>
            </a:r>
          </a:p>
          <a:p>
            <a:pPr lvl="1"/>
            <a:r>
              <a:t>Rated critical (9.3 out of 10), and patched before it was disclosed</a:t>
            </a:r>
          </a:p>
          <a:p>
            <a:r>
              <a:t>Poisoning: plant crafted documents, and the system retrieves them on cue</a:t>
            </a:r>
          </a:p>
          <a:p>
            <a:r>
              <a:t>So filter what gets indexed, respect permissions, and never let retrieved text trigger actions unchecked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Better retrieval, one layer at a time</a:t>
            </a:r>
          </a:p>
        </p:txBody>
      </p:sp>
      <p:grpSp>
        <p:nvGrpSpPr>
          <p:cNvPr id="4" name="Stack diagram"/>
          <p:cNvGrpSpPr/>
          <p:nvPr/>
        </p:nvGrpSpPr>
        <p:grpSpPr>
          <a:xfrm>
            <a:off x="929640" y="1825625"/>
            <a:ext cx="10332720" cy="2913888"/>
            <a:chOff x="929640" y="1825625"/>
            <a:chExt cx="10332720" cy="2913888"/>
          </a:xfrm>
        </p:grpSpPr>
        <p:sp>
          <p:nvSpPr>
            <p:cNvPr id="5" name="Layer 1"/>
            <p:cNvSpPr/>
            <p:nvPr/>
          </p:nvSpPr>
          <p:spPr>
            <a:xfrm>
              <a:off x="929640" y="1825625"/>
              <a:ext cx="10332720" cy="524256"/>
            </a:xfrm>
            <a:prstGeom prst="roundRect">
              <a:avLst>
                <a:gd name="adj" fmla="val 13953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>
                <a:tabLst>
                  <a:tab pos="10113264" algn="r"/>
                </a:tabLst>
              </a:pPr>
              <a:r>
                <a:rPr sz="2000">
                  <a:solidFill>
                    <a:schemeClr val="tx1"/>
                  </a:solidFill>
                </a:rPr>
                <a:t>Agentic RAG: the model decides what to search, and searches again</a:t>
              </a:r>
              <a:r>
                <a:rPr sz="1600">
                  <a:solidFill>
                    <a:schemeClr val="accent1"/>
                  </a:solidFill>
                </a:rPr>
                <a:t>	most capable</a:t>
              </a:r>
            </a:p>
          </p:txBody>
        </p:sp>
        <p:sp>
          <p:nvSpPr>
            <p:cNvPr id="6" name="Layer 2"/>
            <p:cNvSpPr/>
            <p:nvPr/>
          </p:nvSpPr>
          <p:spPr>
            <a:xfrm>
              <a:off x="929640" y="2423033"/>
              <a:ext cx="10332720" cy="524256"/>
            </a:xfrm>
            <a:prstGeom prst="roundRect">
              <a:avLst>
                <a:gd name="adj" fmla="val 13953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/>
              <a:r>
                <a:rPr sz="2000">
                  <a:solidFill>
                    <a:schemeClr val="tx1"/>
                  </a:solidFill>
                </a:rPr>
                <a:t>Graph RAG: relationships between facts, for global questions</a:t>
              </a:r>
            </a:p>
          </p:txBody>
        </p:sp>
        <p:sp>
          <p:nvSpPr>
            <p:cNvPr id="7" name="Layer 3"/>
            <p:cNvSpPr/>
            <p:nvPr/>
          </p:nvSpPr>
          <p:spPr>
            <a:xfrm>
              <a:off x="929640" y="3020441"/>
              <a:ext cx="10332720" cy="524256"/>
            </a:xfrm>
            <a:prstGeom prst="roundRect">
              <a:avLst>
                <a:gd name="adj" fmla="val 13953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/>
              <a:r>
                <a:rPr sz="2000">
                  <a:solidFill>
                    <a:schemeClr val="tx1"/>
                  </a:solidFill>
                </a:rPr>
                <a:t>Rerank: a sharper model reorders the candidates</a:t>
              </a:r>
            </a:p>
          </p:txBody>
        </p:sp>
        <p:sp>
          <p:nvSpPr>
            <p:cNvPr id="8" name="Layer 4"/>
            <p:cNvSpPr/>
            <p:nvPr/>
          </p:nvSpPr>
          <p:spPr>
            <a:xfrm>
              <a:off x="929640" y="3617849"/>
              <a:ext cx="10332720" cy="524256"/>
            </a:xfrm>
            <a:prstGeom prst="roundRect">
              <a:avLst>
                <a:gd name="adj" fmla="val 13953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/>
              <a:r>
                <a:rPr sz="2000">
                  <a:solidFill>
                    <a:schemeClr val="tx1"/>
                  </a:solidFill>
                </a:rPr>
                <a:t>Hybrid search: meaning, keywords and filters together</a:t>
              </a:r>
            </a:p>
          </p:txBody>
        </p:sp>
        <p:sp>
          <p:nvSpPr>
            <p:cNvPr id="9" name="Layer 5"/>
            <p:cNvSpPr/>
            <p:nvPr/>
          </p:nvSpPr>
          <p:spPr>
            <a:xfrm>
              <a:off x="929640" y="4215257"/>
              <a:ext cx="10332720" cy="524256"/>
            </a:xfrm>
            <a:prstGeom prst="roundRect">
              <a:avLst>
                <a:gd name="adj" fmla="val 13953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>
                <a:tabLst>
                  <a:tab pos="10113264" algn="r"/>
                </a:tabLst>
              </a:pPr>
              <a:r>
                <a:rPr sz="2000">
                  <a:solidFill>
                    <a:schemeClr val="tx1"/>
                  </a:solidFill>
                </a:rPr>
                <a:t>Naive RAG: embed, take the top k, prompt</a:t>
              </a:r>
              <a:r>
                <a:rPr sz="1600">
                  <a:solidFill>
                    <a:schemeClr val="accent1"/>
                  </a:solidFill>
                </a:rPr>
                <a:t>	simplest</a:t>
              </a: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922393"/>
            <a:ext cx="10515600" cy="1254570"/>
          </a:xfrm>
        </p:spPr>
        <p:txBody>
          <a:bodyPr>
            <a:normAutofit/>
          </a:bodyPr>
          <a:lstStyle/>
          <a:p>
            <a:r>
              <a:t>Each layer costs more, and fixes a failure of the one below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Hybrid search: meaning plus keywords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Embeddings win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2697036"/>
          </a:xfrm>
        </p:spPr>
        <p:txBody>
          <a:bodyPr>
            <a:normAutofit/>
          </a:bodyPr>
          <a:lstStyle/>
          <a:p>
            <a:r>
              <a:t>"how do I quit" finds "resignation process"</a:t>
            </a:r>
          </a:p>
          <a:p>
            <a:r>
              <a:t>The wording varies; the idea doesn't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Keywords win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2697036"/>
          </a:xfrm>
        </p:spPr>
        <p:txBody>
          <a:bodyPr>
            <a:normAutofit/>
          </a:bodyPr>
          <a:lstStyle/>
          <a:p>
            <a:r>
              <a:t>ERR_4021, </a:t>
            </a:r>
            <a:r>
              <a:rPr>
                <a:latin typeface="Consolas"/>
              </a:rPr>
              <a:t>max_attempts</a:t>
            </a:r>
            <a:r>
              <a:t>, v3.2.1</a:t>
            </a:r>
          </a:p>
          <a:p>
            <a:r>
              <a:t>Names, codes, file paths: exact strings</a:t>
            </a:r>
          </a:p>
          <a:p>
            <a:r>
              <a:t>An embedding blurs the exact spelling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839788" y="5384991"/>
            <a:ext cx="10515600" cy="804672"/>
          </a:xfrm>
          <a:prstGeom prst="rect">
            <a:avLst/>
          </a:prstGeom>
          <a:noFill/>
        </p:spPr>
        <p:txBody>
          <a:bodyPr wrap="square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/>
              <a:t>Hybrid retrieval</a:t>
            </a:r>
            <a:r>
              <a:t> runs both (keyword search such as BM25, plus vectors), merges the two rankings, and adds metadata filters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  <p:bldP spid="7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Rerank, and fix the chunks themselves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b="1"/>
              <a:t>Rerank</a:t>
            </a:r>
            <a:r>
              <a:t>: fetch 50 candidates fast, have a slower, sharper model score each one against the question, keep the best 5</a:t>
            </a:r>
          </a:p>
          <a:p>
            <a:r>
              <a:rPr b="1"/>
              <a:t>Contextual retrieval</a:t>
            </a:r>
            <a:r>
              <a:t>: before embedding, a model writes a line of context onto each chunk</a:t>
            </a:r>
          </a:p>
          <a:p>
            <a:pPr lvl="1"/>
            <a:r>
              <a:t>"The company's revenue grew by 3% over the previous quarter." Which company? Which quarter? The added line says</a:t>
            </a:r>
          </a:p>
          <a:p>
            <a:r>
              <a:t>Anthropic, 2024: context plus keyword search cut failed retrievals by 49%; adding a reranker, by 67%</a:t>
            </a:r>
          </a:p>
          <a:p>
            <a:pPr lvl="1"/>
            <a:r>
              <a:t>Its own benchmark, and relative drops: from 5.7% of searches missing the answer to 1.9%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Graph RAG and multimodal RAG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Graph RAG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 fontScale="92500"/>
          </a:bodyPr>
          <a:lstStyle/>
          <a:p>
            <a:r>
              <a:t>A model extracts entities and relationships into a graph, and summarises clusters ahead of time</a:t>
            </a:r>
          </a:p>
          <a:p>
            <a:r>
              <a:t>Answers global questions like "What are the main themes?" that top-k can't (Microsoft, 2024)</a:t>
            </a:r>
          </a:p>
          <a:p>
            <a:r>
              <a:t>Expensive to build; worth it for large, connected corpora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Multimodal RAG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 fontScale="92500"/>
          </a:bodyPr>
          <a:lstStyle/>
          <a:p>
            <a:r>
              <a:t>Retrieves images, tables, slides, audio and video, not only text</a:t>
            </a:r>
          </a:p>
          <a:p>
            <a:r>
              <a:t>2026: one embedding model can put text, images, video, audio and PDFs in one space (Gemini Embedding 2)</a:t>
            </a:r>
          </a:p>
          <a:p>
            <a:r>
              <a:t>For when the answer is in a chart, not a sentence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Agentic RAG: the model does the searching</a:t>
            </a:r>
          </a:p>
        </p:txBody>
      </p:sp>
      <p:grpSp>
        <p:nvGrpSpPr>
          <p:cNvPr id="4" name="Flow diagram"/>
          <p:cNvGrpSpPr/>
          <p:nvPr/>
        </p:nvGrpSpPr>
        <p:grpSpPr>
          <a:xfrm>
            <a:off x="0" y="0"/>
            <a:ext cx="11262360" cy="2605913"/>
            <a:chOff x="0" y="0"/>
            <a:chExt cx="11262360" cy="2605913"/>
          </a:xfrm>
        </p:grpSpPr>
        <p:sp>
          <p:nvSpPr>
            <p:cNvPr id="5" name="Step 1"/>
            <p:cNvSpPr/>
            <p:nvPr/>
          </p:nvSpPr>
          <p:spPr>
            <a:xfrm>
              <a:off x="929640" y="1825625"/>
              <a:ext cx="1737360" cy="780288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/>
              <a:r>
                <a:rPr sz="1600">
                  <a:solidFill>
                    <a:schemeClr val="tx1"/>
                  </a:solidFill>
                </a:rPr>
                <a:t>Read the question</a:t>
              </a:r>
            </a:p>
          </p:txBody>
        </p:sp>
        <p:sp>
          <p:nvSpPr>
            <p:cNvPr id="6" name="Step 2"/>
            <p:cNvSpPr/>
            <p:nvPr/>
          </p:nvSpPr>
          <p:spPr>
            <a:xfrm>
              <a:off x="3078480" y="1825625"/>
              <a:ext cx="1737360" cy="780288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/>
              <a:r>
                <a:rPr sz="1600">
                  <a:solidFill>
                    <a:schemeClr val="tx1"/>
                  </a:solidFill>
                </a:rPr>
                <a:t>Choose a source and a query</a:t>
              </a:r>
            </a:p>
          </p:txBody>
        </p:sp>
        <p:sp>
          <p:nvSpPr>
            <p:cNvPr id="7" name="Step 3"/>
            <p:cNvSpPr/>
            <p:nvPr/>
          </p:nvSpPr>
          <p:spPr>
            <a:xfrm>
              <a:off x="5227320" y="1825625"/>
              <a:ext cx="1737360" cy="780288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/>
              <a:r>
                <a:rPr sz="1600">
                  <a:solidFill>
                    <a:schemeClr val="tx1"/>
                  </a:solidFill>
                </a:rPr>
                <a:t>Search and read</a:t>
              </a:r>
            </a:p>
          </p:txBody>
        </p:sp>
        <p:sp>
          <p:nvSpPr>
            <p:cNvPr id="8" name="Step 4"/>
            <p:cNvSpPr/>
            <p:nvPr/>
          </p:nvSpPr>
          <p:spPr>
            <a:xfrm>
              <a:off x="7376160" y="1825625"/>
              <a:ext cx="1737360" cy="780288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/>
              <a:r>
                <a:rPr sz="1600">
                  <a:solidFill>
                    <a:schemeClr val="tx1"/>
                  </a:solidFill>
                </a:rPr>
                <a:t>Enough? If not, search again</a:t>
              </a:r>
            </a:p>
          </p:txBody>
        </p:sp>
        <p:sp>
          <p:nvSpPr>
            <p:cNvPr id="9" name="Step 5"/>
            <p:cNvSpPr/>
            <p:nvPr/>
          </p:nvSpPr>
          <p:spPr>
            <a:xfrm>
              <a:off x="9525000" y="1825625"/>
              <a:ext cx="1737360" cy="780288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/>
              <a:r>
                <a:rPr sz="1600">
                  <a:solidFill>
                    <a:schemeClr val="tx1"/>
                  </a:solidFill>
                </a:rPr>
                <a:t>Answer with sources</a:t>
              </a:r>
            </a:p>
          </p:txBody>
        </p:sp>
        <p:cxnSp>
          <p:nvCxnSpPr>
            <p:cNvPr id="10" name="Connector 9"/>
            <p:cNvCxnSpPr>
              <a:stCxn id="5" idx="3"/>
              <a:endCxn id="6" idx="1"/>
            </p:cNvCxnSpPr>
            <p:nvPr/>
          </p:nvCxnSpPr>
          <p:spPr>
            <a:xfrm flipV="1">
              <a:off x="2667000" y="2215769"/>
              <a:ext cx="411480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or 10"/>
            <p:cNvCxnSpPr>
              <a:stCxn id="6" idx="3"/>
              <a:endCxn id="7" idx="1"/>
            </p:cNvCxnSpPr>
            <p:nvPr/>
          </p:nvCxnSpPr>
          <p:spPr>
            <a:xfrm flipV="1">
              <a:off x="4815840" y="2215769"/>
              <a:ext cx="411480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or 11"/>
            <p:cNvCxnSpPr>
              <a:stCxn id="7" idx="3"/>
              <a:endCxn id="8" idx="1"/>
            </p:cNvCxnSpPr>
            <p:nvPr/>
          </p:nvCxnSpPr>
          <p:spPr>
            <a:xfrm flipV="1">
              <a:off x="6964680" y="2215769"/>
              <a:ext cx="411480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or 12"/>
            <p:cNvCxnSpPr>
              <a:stCxn id="8" idx="3"/>
              <a:endCxn id="9" idx="1"/>
            </p:cNvCxnSpPr>
            <p:nvPr/>
          </p:nvCxnSpPr>
          <p:spPr>
            <a:xfrm flipV="1">
              <a:off x="9113520" y="2215769"/>
              <a:ext cx="411480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788793"/>
            <a:ext cx="10515600" cy="3388170"/>
          </a:xfrm>
        </p:spPr>
        <p:txBody>
          <a:bodyPr>
            <a:normAutofit lnSpcReduction="10000"/>
          </a:bodyPr>
          <a:lstStyle/>
          <a:p>
            <a:r>
              <a:t>Router: picks the right source for each question: documents, web or database</a:t>
            </a:r>
          </a:p>
          <a:p>
            <a:r>
              <a:t>Multi-agent: specialists search different sources and pool what they find</a:t>
            </a:r>
          </a:p>
          <a:p>
            <a:r>
              <a:t>Deep-research tools are this at scale: dozens of searches for one question</a:t>
            </a:r>
          </a:p>
          <a:p>
            <a:r>
              <a:t>More calls and cost per question; much better on hard, multi-step questions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Claude Code greps; Cursor embeds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Claude Code: agentic search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2806764"/>
          </a:xfrm>
        </p:spPr>
        <p:txBody>
          <a:bodyPr>
            <a:normAutofit fontScale="77500"/>
          </a:bodyPr>
          <a:lstStyle/>
          <a:p>
            <a:r>
              <a:t>No index: the model runs grep and glob, reads files, and repeats</a:t>
            </a:r>
          </a:p>
          <a:p>
            <a:r>
              <a:t>Its creator, 2026: early versions used RAG and a local vector database, but "agentic search generally works better"</a:t>
            </a:r>
          </a:p>
          <a:p>
            <a:r>
              <a:t>Simpler: no index to go stale, no copy of your code elsewhere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Cursor: semantic search plus grep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2806764"/>
          </a:xfrm>
        </p:spPr>
        <p:txBody>
          <a:bodyPr>
            <a:normAutofit fontScale="77500"/>
          </a:bodyPr>
          <a:lstStyle/>
          <a:p>
            <a:r>
              <a:t>Splits your repo into chunks by syntax and embeds them</a:t>
            </a:r>
          </a:p>
          <a:p>
            <a:r>
              <a:t>Its measurement, 2025: adding semantic search answered codebase questions 12.5% more accurately on average (6.5–23.5% by model)</a:t>
            </a:r>
          </a:p>
          <a:p>
            <a:r>
              <a:t>Its conclusion: grep and embeddings together beat either alone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839788" y="5494719"/>
            <a:ext cx="10515600" cy="694944"/>
          </a:xfrm>
          <a:prstGeom prst="rect">
            <a:avLst/>
          </a:prstGeom>
          <a:noFill/>
        </p:spPr>
        <p:txBody>
          <a:bodyPr wrap="square">
            <a:normAutofit fontScale="77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Who's right? Each company measured its own product. Same problem, two answers: finding the right context is the whole game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  <p:bldP spid="7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Worked case: where is the retry limit?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595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b="1"/>
              <a:t>Prompt:</a:t>
            </a:r>
            <a:r>
              <a:t> Where is the retry limit for outgoing HTTP requests configured?</a:t>
            </a:r>
          </a:p>
        </p:txBody>
      </p:sp>
      <p:grpSp>
        <p:nvGrpSpPr>
          <p:cNvPr id="4" name="Flow diagram"/>
          <p:cNvGrpSpPr/>
          <p:nvPr/>
        </p:nvGrpSpPr>
        <p:grpSpPr>
          <a:xfrm>
            <a:off x="0" y="0"/>
            <a:ext cx="11262360" cy="3983609"/>
            <a:chOff x="0" y="0"/>
            <a:chExt cx="11262360" cy="3983609"/>
          </a:xfrm>
        </p:grpSpPr>
        <p:sp>
          <p:nvSpPr>
            <p:cNvPr id="5" name="Step 1"/>
            <p:cNvSpPr/>
            <p:nvPr/>
          </p:nvSpPr>
          <p:spPr>
            <a:xfrm>
              <a:off x="929640" y="2868041"/>
              <a:ext cx="3169920" cy="1115568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/>
              <a:r>
                <a:rPr sz="1400" b="1">
                  <a:solidFill>
                    <a:schemeClr val="accent1"/>
                  </a:solidFill>
                </a:rPr>
                <a:t>01</a:t>
              </a:r>
            </a:p>
            <a:p>
              <a:pPr algn="l"/>
              <a:r>
                <a:rPr sz="2000">
                  <a:solidFill>
                    <a:schemeClr val="tx1"/>
                  </a:solidFill>
                </a:rPr>
                <a:t>Search the files for the word "retry"</a:t>
              </a:r>
            </a:p>
          </p:txBody>
        </p:sp>
        <p:sp>
          <p:nvSpPr>
            <p:cNvPr id="6" name="Step 2"/>
            <p:cNvSpPr/>
            <p:nvPr/>
          </p:nvSpPr>
          <p:spPr>
            <a:xfrm>
              <a:off x="4511040" y="2868041"/>
              <a:ext cx="3169920" cy="1115568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/>
              <a:r>
                <a:rPr sz="1400" b="1">
                  <a:solidFill>
                    <a:schemeClr val="accent1"/>
                  </a:solidFill>
                </a:rPr>
                <a:t>02</a:t>
              </a:r>
            </a:p>
            <a:p>
              <a:pPr algn="l"/>
              <a:r>
                <a:rPr sz="2000">
                  <a:solidFill>
                    <a:schemeClr val="tx1"/>
                  </a:solidFill>
                </a:rPr>
                <a:t>Read the file that matched</a:t>
              </a:r>
            </a:p>
          </p:txBody>
        </p:sp>
        <p:sp>
          <p:nvSpPr>
            <p:cNvPr id="7" name="Step 3"/>
            <p:cNvSpPr/>
            <p:nvPr/>
          </p:nvSpPr>
          <p:spPr>
            <a:xfrm>
              <a:off x="8092440" y="2868041"/>
              <a:ext cx="3169920" cy="1115568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/>
              <a:r>
                <a:rPr sz="1400" b="1">
                  <a:solidFill>
                    <a:schemeClr val="accent1"/>
                  </a:solidFill>
                </a:rPr>
                <a:t>03</a:t>
              </a:r>
            </a:p>
            <a:p>
              <a:pPr algn="l"/>
              <a:r>
                <a:rPr sz="2000">
                  <a:solidFill>
                    <a:schemeClr val="tx1"/>
                  </a:solidFill>
                </a:rPr>
                <a:t>Answer, citing the file and line</a:t>
              </a:r>
            </a:p>
          </p:txBody>
        </p:sp>
        <p:cxnSp>
          <p:nvCxnSpPr>
            <p:cNvPr id="8" name="Connector 7"/>
            <p:cNvCxnSpPr>
              <a:stCxn id="5" idx="3"/>
              <a:endCxn id="6" idx="1"/>
            </p:cNvCxnSpPr>
            <p:nvPr/>
          </p:nvCxnSpPr>
          <p:spPr>
            <a:xfrm flipV="1">
              <a:off x="4099560" y="3425825"/>
              <a:ext cx="411480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or 8"/>
            <p:cNvCxnSpPr>
              <a:stCxn id="6" idx="3"/>
              <a:endCxn id="7" idx="1"/>
            </p:cNvCxnSpPr>
            <p:nvPr/>
          </p:nvCxnSpPr>
          <p:spPr>
            <a:xfrm flipV="1">
              <a:off x="7680960" y="3425825"/>
              <a:ext cx="411480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 10"/>
          <p:cNvSpPr txBox="1"/>
          <p:nvPr/>
        </p:nvSpPr>
        <p:spPr>
          <a:xfrm>
            <a:off x="838200" y="4166489"/>
            <a:ext cx="10515600" cy="2010474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No index, no embeddings: retrieval is a loop the agent runs at question 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When the word isn't there</a:t>
            </a:r>
          </a:p>
        </p:txBody>
      </p:sp>
      <p:sp>
        <p:nvSpPr>
          <p:cNvPr id="4" name="Code 4" descr="Code, python"/>
          <p:cNvSpPr/>
          <p:nvPr/>
        </p:nvSpPr>
        <p:spPr>
          <a:xfrm>
            <a:off x="929640" y="1825625"/>
            <a:ext cx="3299460" cy="1097280"/>
          </a:xfrm>
          <a:prstGeom prst="roundRect">
            <a:avLst>
              <a:gd name="adj" fmla="val 6666"/>
            </a:avLst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37160" tIns="91440" rIns="137160" bIns="9144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2000">
                <a:solidFill>
                  <a:srgbClr val="6A9955"/>
                </a:solidFill>
                <a:latin typeface="Consolas"/>
              </a:rPr>
              <a:t># net/http_client.py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2000">
                <a:solidFill>
                  <a:srgbClr val="9CDCFE"/>
                </a:solidFill>
                <a:latin typeface="Consolas"/>
              </a:rPr>
              <a:t>MAX_ATTEMPTS</a:t>
            </a:r>
            <a:r>
              <a:rPr sz="2000">
                <a:solidFill>
                  <a:srgbClr val="D4D4D4"/>
                </a:solidFill>
                <a:latin typeface="Consolas"/>
              </a:rPr>
              <a:t> = </a:t>
            </a:r>
            <a:r>
              <a:rPr sz="2000">
                <a:solidFill>
                  <a:srgbClr val="B5CEA8"/>
                </a:solidFill>
                <a:latin typeface="Consolas"/>
              </a:rPr>
              <a:t>5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2000">
                <a:solidFill>
                  <a:srgbClr val="9CDCFE"/>
                </a:solidFill>
                <a:latin typeface="Consolas"/>
              </a:rPr>
              <a:t>BACKOFF_SECONDS</a:t>
            </a:r>
            <a:r>
              <a:rPr sz="2000">
                <a:solidFill>
                  <a:srgbClr val="D4D4D4"/>
                </a:solidFill>
                <a:latin typeface="Consolas"/>
              </a:rPr>
              <a:t> = </a:t>
            </a:r>
            <a:r>
              <a:rPr sz="2000">
                <a:solidFill>
                  <a:srgbClr val="B5CEA8"/>
                </a:solidFill>
                <a:latin typeface="Consolas"/>
              </a:rPr>
              <a:t>0.5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105785"/>
            <a:ext cx="10515600" cy="3071178"/>
          </a:xfrm>
        </p:spPr>
        <p:txBody>
          <a:bodyPr>
            <a:normAutofit/>
          </a:bodyPr>
          <a:lstStyle/>
          <a:p>
            <a:r>
              <a:t>grep for "retry" finds nothing, so a naive agent reports there is no retry limit: confidently wrong</a:t>
            </a:r>
          </a:p>
          <a:p>
            <a:r>
              <a:t>A good agent treats the empty result as a clue, and tries "attempt" and "backoff"</a:t>
            </a:r>
          </a:p>
          <a:p>
            <a:r>
              <a:t>On an 8-file toy repo, an embedding search ranked net/http_client.py first (0.53; the runner-up 0.08): the gap an index fills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Managed RAG: the pipeline as a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t>Gemini API File Search (Nov 2025): upload files; Google chunks, embeds, retrieves and cites</a:t>
            </a:r>
          </a:p>
          <a:p>
            <a:r>
              <a:t>OpenAI file search, Claude Projects, NotebookLM: the same pipeline, out of sight</a:t>
            </a:r>
          </a:p>
          <a:p>
            <a:r>
              <a:t>You still decide what goes in, how it is labelled, and how answers get checked</a:t>
            </a:r>
          </a:p>
          <a:p>
            <a:r>
              <a:t>When it answers wrongly, knowing the six steps is how you find which one failed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Try it now: ground an answer by hand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5760"/>
          </a:xfrm>
        </p:spPr>
        <p:txBody>
          <a:bodyPr>
            <a:normAutofit fontScale="70000"/>
          </a:bodyPr>
          <a:lstStyle/>
          <a:p>
            <a:pPr marL="0" indent="0">
              <a:buNone/>
            </a:pPr>
            <a:r>
              <a:t>Paste this into any chatbot:</a:t>
            </a:r>
          </a:p>
        </p:txBody>
      </p:sp>
      <p:sp>
        <p:nvSpPr>
          <p:cNvPr id="4" name="Code 4" descr="Code, text"/>
          <p:cNvSpPr/>
          <p:nvPr/>
        </p:nvSpPr>
        <p:spPr>
          <a:xfrm>
            <a:off x="929640" y="2374265"/>
            <a:ext cx="7532370" cy="2651760"/>
          </a:xfrm>
          <a:prstGeom prst="roundRect">
            <a:avLst>
              <a:gd name="adj" fmla="val 2758"/>
            </a:avLst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37160" tIns="91440" rIns="137160" bIns="9144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1800">
                <a:solidFill>
                  <a:srgbClr val="D4D4D4"/>
                </a:solidFill>
                <a:latin typeface="Consolas"/>
              </a:rPr>
              <a:t>Answer ONLY from the context below. If the context does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1800">
                <a:solidFill>
                  <a:srgbClr val="D4D4D4"/>
                </a:solidFill>
                <a:latin typeface="Consolas"/>
              </a:rPr>
              <a:t>not contain the answer, reply exactly: I don't know.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1800">
                <a:solidFill>
                  <a:srgbClr val="D4D4D4"/>
                </a:solidFill>
                <a:latin typeface="Consolas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1800">
                <a:solidFill>
                  <a:srgbClr val="D4D4D4"/>
                </a:solidFill>
                <a:latin typeface="Consolas"/>
              </a:rPr>
              <a:t>Context: Loans last 21 days. An item can be renewed twice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1800">
                <a:solidFill>
                  <a:srgbClr val="D4D4D4"/>
                </a:solidFill>
                <a:latin typeface="Consolas"/>
              </a:rPr>
              <a:t>unless another member has reserved it. A lost item is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1800">
                <a:solidFill>
                  <a:srgbClr val="D4D4D4"/>
                </a:solidFill>
                <a:latin typeface="Consolas"/>
              </a:rPr>
              <a:t>charged at its replacement cost plus a handling fee.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1800">
                <a:solidFill>
                  <a:srgbClr val="D4D4D4"/>
                </a:solidFill>
                <a:latin typeface="Consolas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1800">
                <a:solidFill>
                  <a:srgbClr val="D4D4D4"/>
                </a:solidFill>
                <a:latin typeface="Consolas"/>
              </a:rPr>
              <a:t>Q1: How many times can I renew a loan?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1800">
                <a:solidFill>
                  <a:srgbClr val="D4D4D4"/>
                </a:solidFill>
                <a:latin typeface="Consolas"/>
              </a:rPr>
              <a:t>Q2: What is the handling fee for a lost item?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38200" y="5208905"/>
            <a:ext cx="10515600" cy="968058"/>
          </a:xfrm>
          <a:prstGeom prst="rect">
            <a:avLst/>
          </a:prstGeom>
          <a:noFill/>
        </p:spPr>
        <p:txBody>
          <a:bodyPr wrap="square">
            <a:normAutofit fontScale="7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Look closely at Q2: the context mentions a handling fee but never says how much</a:t>
            </a:r>
          </a:p>
          <a:p>
            <a:r>
              <a:t>Then delete the sentence starting "If the context does not contain..." and ask again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What the near miss shows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/>
          </a:bodyPr>
          <a:lstStyle/>
          <a:p>
            <a:r>
              <a:t>Retrieval would have found the right chunk: the fee sentence is the closest text there is</a:t>
            </a:r>
          </a:p>
          <a:p>
            <a:r>
              <a:t>That chunk still doesn't hold the answer: found and answerable are different things</a:t>
            </a:r>
          </a:p>
          <a:p>
            <a:r>
              <a:t>We ran it 5 times on each of 3 models (October 2026): not one of 30 replies invented a fee</a:t>
            </a:r>
          </a:p>
          <a:p>
            <a:r>
              <a:t>With the permission line, 15 of 15 said exactly "I don't know"; without it, 13 different wordings: fine for a reader, hard for code to check</a:t>
            </a:r>
          </a:p>
          <a:p>
            <a:r>
              <a:t>If your model did invent a fee, you saw the failure live. Either way, test near misses, not just off-topic questions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Common mistakes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Building it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 fontScale="85000" lnSpcReduction="10000"/>
          </a:bodyPr>
          <a:lstStyle/>
          <a:p>
            <a:r>
              <a:t>A pipeline for a corpus that would fit in the prompt</a:t>
            </a:r>
          </a:p>
          <a:p>
            <a:r>
              <a:t>A chunk size chosen once and never measured</a:t>
            </a:r>
          </a:p>
          <a:p>
            <a:r>
              <a:t>Questions embedded with a different model from the chunks</a:t>
            </a:r>
          </a:p>
          <a:p>
            <a:r>
              <a:t>A threshold written without checking distance versus similarity</a:t>
            </a:r>
          </a:p>
          <a:p>
            <a:r>
              <a:t>Chunks with no labels, so no citations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Running it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 fontScale="85000" lnSpcReduction="10000"/>
          </a:bodyPr>
          <a:lstStyle/>
          <a:p>
            <a:r>
              <a:t>Blaming the model before looking at what was retrieved</a:t>
            </a:r>
          </a:p>
          <a:p>
            <a:r>
              <a:t>A stale index: right answers to last month's question</a:t>
            </a:r>
          </a:p>
          <a:p>
            <a:r>
              <a:t>A global question asked of a top-k system</a:t>
            </a:r>
          </a:p>
          <a:p>
            <a:r>
              <a:t>Testing the off-topic question but never the near miss</a:t>
            </a:r>
          </a:p>
          <a:p>
            <a:r>
              <a:t>No set of questions with known answers to test against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t>RAG: retrieve the relevant passages, put them in the prompt, generate from them</a:t>
            </a:r>
          </a:p>
          <a:p>
            <a:r>
              <a:t>Index once (load, chunk, embed, store); for each question, embed it, search, generate</a:t>
            </a:r>
          </a:p>
          <a:p>
            <a:r>
              <a:t>Embeddings match meaning, not words; use one model throughout; there is always a nearest neighbour</a:t>
            </a:r>
          </a:p>
          <a:p>
            <a:r>
              <a:t>Grounding and citations reduce made-up answers; they don't remove them</a:t>
            </a:r>
          </a:p>
          <a:p>
            <a:r>
              <a:t>2026: if it fits, paste it; if not, retrieve then read, with hybrid search, reranking or an agent doing the searching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47855545-00bb-4800-a65f-e79104ec0fc4}" enabled="0" method="" siteId="{47855545-00bb-4800-a65f-e79104ec0fc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4343</Words>
  <Application>Microsoft Office PowerPoint</Application>
  <PresentationFormat>Widescreen</PresentationFormat>
  <Paragraphs>414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8" baseType="lpstr">
      <vt:lpstr>Aptos</vt:lpstr>
      <vt:lpstr>Aptos Display</vt:lpstr>
      <vt:lpstr>Arial</vt:lpstr>
      <vt:lpstr>Consolas</vt:lpstr>
      <vt:lpstr>Office Theme</vt:lpstr>
      <vt:lpstr>RAG</vt:lpstr>
      <vt:lpstr>What is RAG?</vt:lpstr>
      <vt:lpstr>Two chatbots, two invented policies</vt:lpstr>
      <vt:lpstr>Agenda</vt:lpstr>
      <vt:lpstr>Part 1: How RAG works</vt:lpstr>
      <vt:lpstr>Why a model needs RAG</vt:lpstr>
      <vt:lpstr>Two kinds of RAG</vt:lpstr>
      <vt:lpstr>The workflow, phase 1: indexing</vt:lpstr>
      <vt:lpstr>The workflow, phase 2: query</vt:lpstr>
      <vt:lpstr>Step 1: Load the documents</vt:lpstr>
      <vt:lpstr>Step 2: Chunk</vt:lpstr>
      <vt:lpstr>Overlap, drawn</vt:lpstr>
      <vt:lpstr>Predict: which chunk size retrieves best?</vt:lpstr>
      <vt:lpstr>A paragraph, usually. Here's why</vt:lpstr>
      <vt:lpstr>Step 3: Embed</vt:lpstr>
      <vt:lpstr>What an embedding looks like</vt:lpstr>
      <vt:lpstr>Similar meaning, similar direction</vt:lpstr>
      <vt:lpstr>Step 4: Store in a vector database</vt:lpstr>
      <vt:lpstr>Step 5: Search</vt:lpstr>
      <vt:lpstr>Predict: no words in common</vt:lpstr>
      <vt:lpstr>Same three chunks, in the same order</vt:lpstr>
      <vt:lpstr>Step 6: Generate from an augmented prompt</vt:lpstr>
      <vt:lpstr>Grounding and citations</vt:lpstr>
      <vt:lpstr>Predict: does RAG stop hallucination?</vt:lpstr>
      <vt:lpstr>It reduces hallucination. It doesn't remove it</vt:lpstr>
      <vt:lpstr>What RAG fixes, and what it costs</vt:lpstr>
      <vt:lpstr>RAG or fine-tuning?</vt:lpstr>
      <vt:lpstr>Break: ten minutes</vt:lpstr>
      <vt:lpstr>"RAG is dead"?</vt:lpstr>
      <vt:lpstr>Predict: paste it, or build a pipeline?</vt:lpstr>
      <vt:lpstr>Paste it. Retrieval earns its place at scale</vt:lpstr>
      <vt:lpstr>Long context isn't free either</vt:lpstr>
      <vt:lpstr>The 2026 default: retrieve, then read</vt:lpstr>
      <vt:lpstr>Predict: nothing in the corpus matches</vt:lpstr>
      <vt:lpstr>There is always a nearest neighbour</vt:lpstr>
      <vt:lpstr>The space belongs to the model that made it</vt:lpstr>
      <vt:lpstr>Predict: which question defeats top-3?</vt:lpstr>
      <vt:lpstr>Local questions and global questions</vt:lpstr>
      <vt:lpstr>Grounded in garbage</vt:lpstr>
      <vt:lpstr>Retrieved text is untrusted input</vt:lpstr>
      <vt:lpstr>Better retrieval, one layer at a time</vt:lpstr>
      <vt:lpstr>Hybrid search: meaning plus keywords</vt:lpstr>
      <vt:lpstr>Rerank, and fix the chunks themselves</vt:lpstr>
      <vt:lpstr>Graph RAG and multimodal RAG</vt:lpstr>
      <vt:lpstr>Agentic RAG: the model does the searching</vt:lpstr>
      <vt:lpstr>Claude Code greps; Cursor embeds</vt:lpstr>
      <vt:lpstr>Worked case: where is the retry limit?</vt:lpstr>
      <vt:lpstr>When the word isn't there</vt:lpstr>
      <vt:lpstr>Managed RAG: the pipeline as a service</vt:lpstr>
      <vt:lpstr>Try it now: ground an answer by hand</vt:lpstr>
      <vt:lpstr>What the near miss shows</vt:lpstr>
      <vt:lpstr>Common mistakes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RAG</dc:title>
  <dc:creator>Daniel Cregg</dc:creator>
  <cp:lastModifiedBy>Daniel Cregg</cp:lastModifiedBy>
  <cp:revision>1</cp:revision>
  <dcterms:created xsi:type="dcterms:W3CDTF">2025-10-09T21:23:54Z</dcterms:created>
  <dcterms:modified xsi:type="dcterms:W3CDTF">2026-10-04T22:29:35Z</dcterms:modified>
</cp:coreProperties>
</file>